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48"/>
  </p:notesMasterIdLst>
  <p:handoutMasterIdLst>
    <p:handoutMasterId r:id="rId49"/>
  </p:handoutMasterIdLst>
  <p:sldIdLst>
    <p:sldId id="256" r:id="rId3"/>
    <p:sldId id="342" r:id="rId4"/>
    <p:sldId id="297" r:id="rId5"/>
    <p:sldId id="341" r:id="rId6"/>
    <p:sldId id="337" r:id="rId7"/>
    <p:sldId id="257" r:id="rId8"/>
    <p:sldId id="295" r:id="rId9"/>
    <p:sldId id="338" r:id="rId10"/>
    <p:sldId id="298" r:id="rId11"/>
    <p:sldId id="301" r:id="rId12"/>
    <p:sldId id="340" r:id="rId13"/>
    <p:sldId id="302" r:id="rId14"/>
    <p:sldId id="304" r:id="rId15"/>
    <p:sldId id="305" r:id="rId16"/>
    <p:sldId id="307" r:id="rId17"/>
    <p:sldId id="281" r:id="rId18"/>
    <p:sldId id="311" r:id="rId19"/>
    <p:sldId id="313" r:id="rId20"/>
    <p:sldId id="315" r:id="rId21"/>
    <p:sldId id="308" r:id="rId22"/>
    <p:sldId id="309" r:id="rId23"/>
    <p:sldId id="310" r:id="rId24"/>
    <p:sldId id="289"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294" r:id="rId45"/>
    <p:sldId id="263" r:id="rId46"/>
    <p:sldId id="264"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A52"/>
    <a:srgbClr val="924589"/>
    <a:srgbClr val="602E5A"/>
    <a:srgbClr val="7A3A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47" autoAdjust="0"/>
    <p:restoredTop sz="89977" autoAdjust="0"/>
  </p:normalViewPr>
  <p:slideViewPr>
    <p:cSldViewPr showGuides="1">
      <p:cViewPr varScale="1">
        <p:scale>
          <a:sx n="67" d="100"/>
          <a:sy n="67" d="100"/>
        </p:scale>
        <p:origin x="84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Center for Family Life and Recovery, Inc. EAP Orientation Notes</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ABDB4A-348A-46FE-9A2A-BD103FAA32A6}" type="slidenum">
              <a:rPr lang="en-US" smtClean="0"/>
              <a:t>‹#›</a:t>
            </a:fld>
            <a:endParaRPr lang="en-US"/>
          </a:p>
        </p:txBody>
      </p:sp>
    </p:spTree>
    <p:extLst>
      <p:ext uri="{BB962C8B-B14F-4D97-AF65-F5344CB8AC3E}">
        <p14:creationId xmlns:p14="http://schemas.microsoft.com/office/powerpoint/2010/main" val="30580937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Center for Family Life and Recovery, Inc. EAP Orientation Notes</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30CE8E-C1C0-43BA-BC06-280ABB8744B2}" type="slidenum">
              <a:rPr lang="en-US" smtClean="0"/>
              <a:t>‹#›</a:t>
            </a:fld>
            <a:endParaRPr lang="en-US" dirty="0"/>
          </a:p>
        </p:txBody>
      </p:sp>
    </p:spTree>
    <p:extLst>
      <p:ext uri="{BB962C8B-B14F-4D97-AF65-F5344CB8AC3E}">
        <p14:creationId xmlns:p14="http://schemas.microsoft.com/office/powerpoint/2010/main" val="377747545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a:t>Picture with background removed</a:t>
            </a:r>
          </a:p>
          <a:p>
            <a:pPr defTabSz="931774">
              <a:defRPr/>
            </a:pPr>
            <a:r>
              <a:rPr lang="en-US" sz="1400" dirty="0"/>
              <a:t>(Intermediate)</a:t>
            </a:r>
          </a:p>
          <a:p>
            <a:pPr defTabSz="931774">
              <a:defRPr/>
            </a:pPr>
            <a:endParaRPr lang="en-US" sz="1400" dirty="0"/>
          </a:p>
          <a:p>
            <a:pPr defTabSz="931774">
              <a:defRPr/>
            </a:pPr>
            <a:r>
              <a:rPr lang="en-US" dirty="0"/>
              <a:t>To reproduce the picture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2943" indent="-232943" defTabSz="931774">
              <a:buFont typeface="+mj-lt"/>
              <a:buAutoNum type="arabicPeriod"/>
              <a:defRPr/>
            </a:pPr>
            <a:r>
              <a:rPr lang="en-US" dirty="0"/>
              <a:t>On the </a:t>
            </a:r>
            <a:r>
              <a:rPr lang="en-US" b="1" dirty="0"/>
              <a:t>Insert</a:t>
            </a:r>
            <a:r>
              <a:rPr lang="en-US" dirty="0"/>
              <a:t> tab, in the </a:t>
            </a:r>
            <a:r>
              <a:rPr lang="en-US" b="1" dirty="0"/>
              <a:t>Images</a:t>
            </a:r>
            <a:r>
              <a:rPr lang="en-US" dirty="0"/>
              <a:t> group, click </a:t>
            </a:r>
            <a:r>
              <a:rPr lang="en-US" b="1" dirty="0"/>
              <a:t>Picture</a:t>
            </a:r>
            <a:r>
              <a:rPr lang="en-US" dirty="0"/>
              <a:t>.</a:t>
            </a:r>
          </a:p>
          <a:p>
            <a:pPr marL="232943" indent="-232943" defTabSz="931774">
              <a:buFont typeface="+mj-lt"/>
              <a:buAutoNum type="arabicPeriod"/>
              <a:defRPr/>
            </a:pPr>
            <a:r>
              <a:rPr lang="en-US" dirty="0"/>
              <a:t>In the </a:t>
            </a:r>
            <a:r>
              <a:rPr lang="en-US" b="1" dirty="0"/>
              <a:t>Insert Picture </a:t>
            </a:r>
            <a:r>
              <a:rPr lang="en-US" dirty="0"/>
              <a:t>dialog box, select a picture and then click </a:t>
            </a:r>
            <a:r>
              <a:rPr lang="en-US" b="1" dirty="0"/>
              <a:t>Insert</a:t>
            </a:r>
            <a:r>
              <a:rPr lang="en-US" dirty="0"/>
              <a:t>.</a:t>
            </a:r>
          </a:p>
          <a:p>
            <a:pPr marL="232943" indent="-232943" defTabSz="931774">
              <a:buFont typeface="+mj-lt"/>
              <a:buAutoNum type="arabicPeriod"/>
              <a:defRPr/>
            </a:pPr>
            <a:r>
              <a:rPr lang="en-US" dirty="0"/>
              <a:t>Select the picture.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Size</a:t>
            </a:r>
            <a:r>
              <a:rPr lang="en-US" dirty="0"/>
              <a:t> group, click the </a:t>
            </a:r>
            <a:r>
              <a:rPr lang="en-US" b="1" dirty="0"/>
              <a:t>Size and Position </a:t>
            </a:r>
            <a:r>
              <a:rPr lang="en-US" dirty="0"/>
              <a:t>dialog box launcher. In the </a:t>
            </a:r>
            <a:r>
              <a:rPr lang="en-US" b="1" dirty="0"/>
              <a:t>Format Picture </a:t>
            </a:r>
            <a:r>
              <a:rPr lang="en-US" dirty="0"/>
              <a:t>dialog box, resize or crop the image so that the height is set to </a:t>
            </a:r>
            <a:r>
              <a:rPr lang="en-US" b="1" dirty="0">
                <a:solidFill>
                  <a:prstClr val="black"/>
                </a:solidFill>
              </a:rPr>
              <a:t>7.5</a:t>
            </a:r>
            <a:r>
              <a:rPr lang="en-US" b="1" dirty="0"/>
              <a:t>” </a:t>
            </a:r>
            <a:r>
              <a:rPr lang="en-US" dirty="0"/>
              <a:t>and the width</a:t>
            </a:r>
            <a:r>
              <a:rPr lang="en-US" b="1" dirty="0"/>
              <a:t> </a:t>
            </a:r>
            <a:r>
              <a:rPr lang="en-US" dirty="0"/>
              <a:t>is set to </a:t>
            </a:r>
            <a:r>
              <a:rPr lang="en-US" b="1" dirty="0"/>
              <a:t>10”</a:t>
            </a:r>
            <a:r>
              <a:rPr lang="en-US" dirty="0"/>
              <a:t>. 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2943" indent="-232943" defTabSz="931774">
              <a:buFont typeface="+mj-lt"/>
              <a:buAutoNum type="arabicPeriod"/>
              <a:defRPr/>
            </a:pPr>
            <a:r>
              <a:rPr lang="en-US" dirty="0"/>
              <a:t>Also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Color</a:t>
            </a:r>
            <a:r>
              <a:rPr lang="en-US" dirty="0"/>
              <a:t>, and then under </a:t>
            </a:r>
            <a:r>
              <a:rPr lang="en-US" b="1" dirty="0"/>
              <a:t>Recolor</a:t>
            </a:r>
            <a:r>
              <a:rPr lang="en-US" dirty="0"/>
              <a:t> click </a:t>
            </a:r>
            <a:r>
              <a:rPr lang="en-US" b="1" dirty="0"/>
              <a:t>Grayscale</a:t>
            </a:r>
            <a:r>
              <a:rPr lang="en-US" dirty="0"/>
              <a:t>.</a:t>
            </a:r>
          </a:p>
          <a:p>
            <a:pPr marL="232943" indent="-232943" defTabSz="931774">
              <a:buFont typeface="+mj-lt"/>
              <a:buAutoNum type="arabicPeriod"/>
              <a:defRPr/>
            </a:pPr>
            <a:r>
              <a:rPr lang="en-US" dirty="0"/>
              <a:t>Also in the </a:t>
            </a:r>
            <a:r>
              <a:rPr lang="en-US" b="1" dirty="0"/>
              <a:t>Adjust</a:t>
            </a:r>
            <a:r>
              <a:rPr lang="en-US" dirty="0"/>
              <a:t> group, click </a:t>
            </a:r>
            <a:r>
              <a:rPr lang="en-US" b="1" dirty="0"/>
              <a:t>Corrections</a:t>
            </a:r>
            <a:r>
              <a:rPr lang="en-US" dirty="0"/>
              <a:t>, and then under </a:t>
            </a:r>
            <a:r>
              <a:rPr lang="en-US" b="1" dirty="0"/>
              <a:t>Brightness and Contrast</a:t>
            </a:r>
            <a:r>
              <a:rPr lang="en-US" dirty="0"/>
              <a:t>, click </a:t>
            </a:r>
            <a:r>
              <a:rPr lang="en-US" b="1" baseline="0" dirty="0" smtClean="0"/>
              <a:t>Brightness: -40% Contrast: +20%</a:t>
            </a:r>
            <a:r>
              <a:rPr lang="en-US" baseline="0" dirty="0" smtClean="0"/>
              <a:t>.</a:t>
            </a:r>
          </a:p>
          <a:p>
            <a:pPr marL="232943" indent="-232943" defTabSz="931774">
              <a:buFont typeface="+mj-lt"/>
              <a:buAutoNum type="arabicPeriod"/>
              <a:defRPr/>
            </a:pPr>
            <a:r>
              <a:rPr lang="en-US" baseline="0" dirty="0" smtClean="0"/>
              <a:t>On the </a:t>
            </a:r>
            <a:r>
              <a:rPr lang="en-US" b="1" baseline="0" dirty="0" smtClean="0"/>
              <a:t>Home</a:t>
            </a:r>
            <a:r>
              <a:rPr lang="en-US" baseline="0" dirty="0" smtClean="0"/>
              <a:t> tab, in the </a:t>
            </a:r>
            <a:r>
              <a:rPr lang="en-US" b="1" baseline="0" dirty="0" smtClean="0"/>
              <a:t>Clipboard</a:t>
            </a:r>
            <a:r>
              <a:rPr lang="en-US" baseline="0" dirty="0" smtClean="0"/>
              <a:t> group, click the arrow to the right of </a:t>
            </a:r>
            <a:r>
              <a:rPr lang="en-US" b="1" baseline="0" dirty="0" smtClean="0"/>
              <a:t>Copy</a:t>
            </a:r>
            <a:r>
              <a:rPr lang="en-US" baseline="0" dirty="0" smtClean="0"/>
              <a:t>, and then click </a:t>
            </a:r>
            <a:r>
              <a:rPr lang="en-US" b="1" baseline="0" dirty="0" smtClean="0"/>
              <a:t>Duplicate</a:t>
            </a:r>
            <a:r>
              <a:rPr lang="en-US" baseline="0" dirty="0" smtClean="0"/>
              <a:t>.</a:t>
            </a:r>
          </a:p>
          <a:p>
            <a:pPr marL="232943" indent="-232943">
              <a:buFont typeface="+mj-lt"/>
              <a:buAutoNum type="arabicPeriod"/>
            </a:pPr>
            <a:r>
              <a:rPr lang="en-US" baseline="0" dirty="0" smtClean="0"/>
              <a:t>Select the second picture. </a:t>
            </a: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98830" lvl="1" indent="-232943">
              <a:buFont typeface="+mj-lt"/>
              <a:buAutoNum type="arabicPeriod"/>
            </a:pPr>
            <a:r>
              <a:rPr lang="en-US" dirty="0"/>
              <a:t>Click </a:t>
            </a:r>
            <a:r>
              <a:rPr lang="en-US" b="1" dirty="0"/>
              <a:t>Align to Slide</a:t>
            </a:r>
            <a:r>
              <a:rPr lang="en-US" dirty="0"/>
              <a:t>.</a:t>
            </a:r>
          </a:p>
          <a:p>
            <a:pPr marL="698830" lvl="1" indent="-232943">
              <a:buFont typeface="+mj-lt"/>
              <a:buAutoNum type="arabicPeriod"/>
            </a:pPr>
            <a:r>
              <a:rPr lang="en-US" dirty="0"/>
              <a:t>Click </a:t>
            </a:r>
            <a:r>
              <a:rPr lang="en-US" b="1" dirty="0"/>
              <a:t>Align Middle</a:t>
            </a:r>
            <a:r>
              <a:rPr lang="en-US" dirty="0"/>
              <a:t>. </a:t>
            </a:r>
          </a:p>
          <a:p>
            <a:pPr marL="698830" lvl="1" indent="-232943">
              <a:buFont typeface="+mj-lt"/>
              <a:buAutoNum type="arabicPeriod"/>
            </a:pPr>
            <a:r>
              <a:rPr lang="en-US" dirty="0"/>
              <a:t>Click </a:t>
            </a:r>
            <a:r>
              <a:rPr lang="en-US" b="1" dirty="0"/>
              <a:t>Align Center</a:t>
            </a:r>
            <a:r>
              <a:rPr lang="en-US" dirty="0"/>
              <a:t>.</a:t>
            </a:r>
          </a:p>
          <a:p>
            <a:pPr marL="232943" indent="-232943">
              <a:buFont typeface="+mj-lt"/>
              <a:buAutoNum type="arabicPeriod"/>
            </a:pPr>
            <a:r>
              <a:rPr lang="en-US" dirty="0"/>
              <a:t>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Reset</a:t>
            </a:r>
            <a:r>
              <a:rPr lang="en-US" dirty="0"/>
              <a:t> </a:t>
            </a:r>
            <a:r>
              <a:rPr lang="en-US" b="1" dirty="0"/>
              <a:t>Picture</a:t>
            </a:r>
            <a:r>
              <a:rPr lang="en-US" dirty="0"/>
              <a:t>.</a:t>
            </a:r>
          </a:p>
          <a:p>
            <a:pPr marL="232943" indent="-232943" defTabSz="931774">
              <a:buFont typeface="+mj-lt"/>
              <a:buAutoNum type="arabicPeriod"/>
              <a:defRPr/>
            </a:pPr>
            <a:r>
              <a:rPr lang="en-US" dirty="0"/>
              <a:t>Also under </a:t>
            </a:r>
            <a:r>
              <a:rPr lang="en-US" b="1" dirty="0"/>
              <a:t>Picture</a:t>
            </a:r>
            <a:r>
              <a:rPr lang="en-US" dirty="0"/>
              <a:t> </a:t>
            </a:r>
            <a:r>
              <a:rPr lang="en-US" b="1" dirty="0"/>
              <a:t>Tools</a:t>
            </a:r>
            <a:r>
              <a:rPr lang="en-US" dirty="0"/>
              <a:t>, </a:t>
            </a:r>
            <a:r>
              <a:rPr lang="en-US" baseline="0" dirty="0" smtClean="0"/>
              <a:t>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and Position</a:t>
            </a:r>
            <a:r>
              <a:rPr lang="en-US" b="0" baseline="0" dirty="0" smtClean="0"/>
              <a:t> dialog box launcher</a:t>
            </a:r>
            <a:r>
              <a:rPr lang="en-US" baseline="0" dirty="0" smtClean="0"/>
              <a:t>..</a:t>
            </a:r>
            <a:r>
              <a:rPr lang="en-US" dirty="0"/>
              <a:t> In the </a:t>
            </a:r>
            <a:r>
              <a:rPr lang="en-US" b="1" dirty="0"/>
              <a:t>Format Picture </a:t>
            </a:r>
            <a:r>
              <a:rPr lang="en-US" dirty="0"/>
              <a:t>dialog box, resize or crop the image to focus on the main subject in the picture. (Example picture is set to </a:t>
            </a:r>
            <a:r>
              <a:rPr lang="en-US" b="1" dirty="0"/>
              <a:t>3.54” </a:t>
            </a:r>
            <a:r>
              <a:rPr lang="en-US" dirty="0"/>
              <a:t>height and </a:t>
            </a:r>
            <a:r>
              <a:rPr lang="en-US" b="1" dirty="0"/>
              <a:t>3.24” </a:t>
            </a:r>
            <a:r>
              <a:rPr lang="en-US" dirty="0"/>
              <a:t>width).</a:t>
            </a:r>
            <a:r>
              <a:rPr lang="en-US" b="1" dirty="0"/>
              <a:t> </a:t>
            </a:r>
            <a:r>
              <a:rPr lang="en-US" dirty="0"/>
              <a:t>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endParaRPr lang="en-US" b="1" dirty="0"/>
          </a:p>
          <a:p>
            <a:pPr marL="232943" indent="-232943">
              <a:buFont typeface="+mj-lt"/>
              <a:buAutoNum type="arabicPeriod"/>
            </a:pPr>
            <a:r>
              <a:rPr lang="en-US" dirty="0"/>
              <a:t>Also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Remove</a:t>
            </a:r>
            <a:r>
              <a:rPr lang="en-US" dirty="0"/>
              <a:t> </a:t>
            </a:r>
            <a:r>
              <a:rPr lang="en-US" b="1" dirty="0"/>
              <a:t>Background</a:t>
            </a:r>
            <a:r>
              <a:rPr lang="en-US" dirty="0"/>
              <a:t>, and then do the following: </a:t>
            </a:r>
          </a:p>
          <a:p>
            <a:pPr marL="698830" lvl="1" indent="-232943">
              <a:buFont typeface="Arial" pitchFamily="34" charset="0"/>
              <a:buChar char="•"/>
            </a:pPr>
            <a:r>
              <a:rPr lang="en-US" dirty="0"/>
              <a:t>To remove additional background areas from the picture, on the </a:t>
            </a:r>
            <a:r>
              <a:rPr lang="en-US" b="1" dirty="0"/>
              <a:t>Background</a:t>
            </a:r>
            <a:r>
              <a:rPr lang="en-US" dirty="0"/>
              <a:t> </a:t>
            </a:r>
            <a:r>
              <a:rPr lang="en-US" b="1" dirty="0"/>
              <a:t>Removal</a:t>
            </a:r>
            <a:r>
              <a:rPr lang="en-US" dirty="0"/>
              <a:t> tab, in the </a:t>
            </a:r>
            <a:r>
              <a:rPr lang="en-US" b="1" dirty="0"/>
              <a:t>Refine</a:t>
            </a:r>
            <a:r>
              <a:rPr lang="en-US" dirty="0"/>
              <a:t> group, click </a:t>
            </a:r>
            <a:r>
              <a:rPr lang="en-US" b="1" dirty="0"/>
              <a:t>Mark Areas to Remove</a:t>
            </a:r>
            <a:r>
              <a:rPr lang="en-US" dirty="0"/>
              <a:t>. Select all of the additional areas to be removed.</a:t>
            </a:r>
          </a:p>
          <a:p>
            <a:pPr marL="698830" lvl="1" indent="-232943" defTabSz="931774">
              <a:buFont typeface="Arial" pitchFamily="34" charset="0"/>
              <a:buChar char="•"/>
              <a:defRPr/>
            </a:pPr>
            <a:r>
              <a:rPr lang="en-US" dirty="0"/>
              <a:t>To keep additional areas of the picture that have been removed, on the </a:t>
            </a:r>
            <a:r>
              <a:rPr lang="en-US" b="1" dirty="0"/>
              <a:t>Background</a:t>
            </a:r>
            <a:r>
              <a:rPr lang="en-US" dirty="0"/>
              <a:t> </a:t>
            </a:r>
            <a:r>
              <a:rPr lang="en-US" b="1" dirty="0"/>
              <a:t>Removal</a:t>
            </a:r>
            <a:r>
              <a:rPr lang="en-US" dirty="0"/>
              <a:t> tab, in the </a:t>
            </a:r>
            <a:r>
              <a:rPr lang="en-US" b="1" dirty="0"/>
              <a:t>Refine</a:t>
            </a:r>
            <a:r>
              <a:rPr lang="en-US" dirty="0"/>
              <a:t> group, click </a:t>
            </a:r>
            <a:r>
              <a:rPr lang="en-US" b="1" dirty="0"/>
              <a:t>Mark Areas to Keep.</a:t>
            </a:r>
            <a:r>
              <a:rPr lang="en-US" dirty="0"/>
              <a:t> Select all of the additional areas to be kept.</a:t>
            </a:r>
          </a:p>
          <a:p>
            <a:pPr marL="698830" lvl="1" indent="-232943" defTabSz="931774">
              <a:buFont typeface="Arial" pitchFamily="34" charset="0"/>
              <a:buChar char="•"/>
              <a:defRPr/>
            </a:pPr>
            <a:r>
              <a:rPr lang="en-US" dirty="0"/>
              <a:t>Click </a:t>
            </a:r>
            <a:r>
              <a:rPr lang="en-US" b="1" dirty="0"/>
              <a:t>Keep</a:t>
            </a:r>
            <a:r>
              <a:rPr lang="en-US" dirty="0"/>
              <a:t> </a:t>
            </a:r>
            <a:r>
              <a:rPr lang="en-US" b="1" dirty="0"/>
              <a:t>Changes</a:t>
            </a:r>
            <a:r>
              <a:rPr lang="en-US" dirty="0"/>
              <a:t> in the </a:t>
            </a:r>
            <a:r>
              <a:rPr lang="en-US" b="1" dirty="0"/>
              <a:t>Close</a:t>
            </a:r>
            <a:r>
              <a:rPr lang="en-US" dirty="0"/>
              <a:t> group when finished.</a:t>
            </a:r>
          </a:p>
          <a:p>
            <a:pPr defTabSz="931774">
              <a:defRPr/>
            </a:pPr>
            <a:endParaRPr lang="en-US" dirty="0"/>
          </a:p>
          <a:p>
            <a:pPr defTabSz="931774">
              <a:defRPr/>
            </a:pPr>
            <a:r>
              <a:rPr lang="en-US" dirty="0"/>
              <a:t>To reproduce the shape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Drawing</a:t>
            </a:r>
            <a:r>
              <a:rPr lang="en-US" dirty="0"/>
              <a:t> group, select </a:t>
            </a:r>
            <a:r>
              <a:rPr lang="en-US" b="1" dirty="0"/>
              <a:t>Rectangle</a:t>
            </a:r>
            <a:r>
              <a:rPr lang="en-US" dirty="0"/>
              <a:t>.</a:t>
            </a:r>
          </a:p>
          <a:p>
            <a:pPr marL="232943" indent="-232943" defTabSz="931774">
              <a:buFont typeface="+mj-lt"/>
              <a:buAutoNum type="arabicPeriod"/>
              <a:defRPr/>
            </a:pPr>
            <a:r>
              <a:rPr lang="en-US" dirty="0"/>
              <a:t>On the slide, drag to draw a rectangle.</a:t>
            </a:r>
          </a:p>
          <a:p>
            <a:pPr marL="232943" indent="-232943" defTabSz="931774">
              <a:buFont typeface="+mj-lt"/>
              <a:buAutoNum type="arabicPeriod"/>
              <a:defRPr/>
            </a:pPr>
            <a:r>
              <a:rPr lang="en-US" dirty="0"/>
              <a:t>Select the rectangle. Also on the </a:t>
            </a:r>
            <a:r>
              <a:rPr lang="en-US" b="1" dirty="0"/>
              <a:t>Home</a:t>
            </a:r>
            <a:r>
              <a:rPr lang="en-US" dirty="0"/>
              <a:t> tab, in the </a:t>
            </a:r>
            <a:r>
              <a:rPr lang="en-US" b="1" dirty="0"/>
              <a:t>Drawing</a:t>
            </a:r>
            <a:r>
              <a:rPr lang="en-US" dirty="0"/>
              <a:t> group, click the </a:t>
            </a:r>
            <a:r>
              <a:rPr lang="en-US" b="1" dirty="0"/>
              <a:t>Format Shape </a:t>
            </a:r>
            <a:r>
              <a:rPr lang="en-US" dirty="0"/>
              <a:t>dialog box launcher.</a:t>
            </a:r>
          </a:p>
          <a:p>
            <a:pPr marL="232943" indent="-232943" defTabSz="931774">
              <a:buFont typeface="+mj-lt"/>
              <a:buAutoNum type="arabicPeriod"/>
              <a:defRPr/>
            </a:pPr>
            <a:r>
              <a:rPr lang="en-US" dirty="0"/>
              <a:t>In the </a:t>
            </a:r>
            <a:r>
              <a:rPr lang="en-US" b="1" dirty="0"/>
              <a:t>Format Shape </a:t>
            </a:r>
            <a:r>
              <a:rPr lang="en-US" dirty="0"/>
              <a:t>dialog box, in the </a:t>
            </a:r>
            <a:r>
              <a:rPr lang="en-US" b="1" dirty="0"/>
              <a:t>Size</a:t>
            </a:r>
            <a:r>
              <a:rPr lang="en-US" dirty="0"/>
              <a:t> tab, </a:t>
            </a:r>
            <a:r>
              <a:rPr lang="en-US" baseline="0" dirty="0" smtClean="0"/>
              <a:t>enter </a:t>
            </a:r>
            <a:r>
              <a:rPr lang="en-US" b="1" baseline="0" dirty="0" smtClean="0"/>
              <a:t>7.5”</a:t>
            </a:r>
            <a:r>
              <a:rPr lang="en-US" baseline="0" dirty="0" smtClean="0"/>
              <a:t> into the </a:t>
            </a:r>
            <a:r>
              <a:rPr lang="en-US" b="1" baseline="0" dirty="0" smtClean="0"/>
              <a:t>Height</a:t>
            </a:r>
            <a:r>
              <a:rPr lang="en-US" baseline="0" dirty="0" smtClean="0"/>
              <a:t> box and enter </a:t>
            </a:r>
            <a:r>
              <a:rPr lang="en-US" b="1" baseline="0" dirty="0" smtClean="0"/>
              <a:t>4”</a:t>
            </a:r>
            <a:r>
              <a:rPr lang="en-US" baseline="0" dirty="0" smtClean="0"/>
              <a:t> into the </a:t>
            </a:r>
            <a:r>
              <a:rPr lang="en-US" b="1" baseline="0" dirty="0" smtClean="0"/>
              <a:t>Width</a:t>
            </a:r>
            <a:r>
              <a:rPr lang="en-US" baseline="0" dirty="0" smtClean="0"/>
              <a:t> box.</a:t>
            </a:r>
            <a:endParaRPr lang="en-US" dirty="0"/>
          </a:p>
          <a:p>
            <a:pPr marL="232943" indent="-232943" defTabSz="931774">
              <a:buFont typeface="+mj-lt"/>
              <a:buAutoNum type="arabicPeriod"/>
              <a:defRPr/>
            </a:pPr>
            <a:r>
              <a:rPr lang="en-US" dirty="0"/>
              <a:t>Also in the </a:t>
            </a:r>
            <a:r>
              <a:rPr lang="en-US" b="1" dirty="0"/>
              <a:t>Format Shape </a:t>
            </a:r>
            <a:r>
              <a:rPr lang="en-US" dirty="0"/>
              <a:t>dialog box, in the </a:t>
            </a:r>
            <a:r>
              <a:rPr lang="en-US" b="1" dirty="0"/>
              <a:t>Fill</a:t>
            </a:r>
            <a:r>
              <a:rPr lang="en-US" dirty="0"/>
              <a:t> tab, select </a:t>
            </a:r>
            <a:r>
              <a:rPr lang="en-US" b="1" dirty="0"/>
              <a:t>Gradient</a:t>
            </a:r>
            <a:r>
              <a:rPr lang="en-US" dirty="0"/>
              <a:t> </a:t>
            </a:r>
            <a:r>
              <a:rPr lang="en-US" b="1" dirty="0"/>
              <a:t>fill</a:t>
            </a:r>
            <a:r>
              <a:rPr lang="en-US" dirty="0"/>
              <a:t>, and then do the following:</a:t>
            </a:r>
          </a:p>
          <a:p>
            <a:pPr marL="698830" lvl="1" indent="-232943" defTabSz="931774">
              <a:buFont typeface="Arial" pitchFamily="34" charset="0"/>
              <a:buChar char="•"/>
              <a:defRPr/>
            </a:pPr>
            <a:r>
              <a:rPr lang="en-US" dirty="0"/>
              <a:t>In the </a:t>
            </a:r>
            <a:r>
              <a:rPr lang="en-US" b="1" dirty="0"/>
              <a:t>Type</a:t>
            </a:r>
            <a:r>
              <a:rPr lang="en-US" dirty="0"/>
              <a:t> list, select </a:t>
            </a:r>
            <a:r>
              <a:rPr lang="en-US" b="1" dirty="0"/>
              <a:t>Linear</a:t>
            </a:r>
            <a:r>
              <a:rPr lang="en-US" dirty="0"/>
              <a:t>.</a:t>
            </a:r>
          </a:p>
          <a:p>
            <a:pPr marL="698830" lvl="1" indent="-232943" defTabSz="931774">
              <a:buFont typeface="Arial" pitchFamily="34" charset="0"/>
              <a:buChar char="•"/>
              <a:defRPr/>
            </a:pPr>
            <a:r>
              <a:rPr lang="en-US" dirty="0"/>
              <a:t>In the </a:t>
            </a:r>
            <a:r>
              <a:rPr lang="en-US" b="1" dirty="0"/>
              <a:t>Angle</a:t>
            </a:r>
            <a:r>
              <a:rPr lang="en-US" dirty="0"/>
              <a:t> box, enter </a:t>
            </a:r>
            <a:r>
              <a:rPr lang="en-US" b="1" baseline="0" dirty="0" smtClean="0"/>
              <a:t>90°</a:t>
            </a:r>
            <a:r>
              <a:rPr lang="en-US" b="0" baseline="0" dirty="0" smtClean="0"/>
              <a:t>.</a:t>
            </a:r>
          </a:p>
          <a:p>
            <a:pPr marL="698830" lvl="1" indent="-232943" defTabSz="931774">
              <a:buFont typeface="Arial" pitchFamily="34" charset="0"/>
              <a:buChar char="•"/>
              <a:defRP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three stops appear in the slider.</a:t>
            </a:r>
          </a:p>
          <a:p>
            <a:pPr marL="232943" indent="-232943" defTabSz="931774">
              <a:buFont typeface="+mj-lt"/>
              <a:buAutoNum type="arabicPeriod"/>
              <a:defRPr/>
            </a:pPr>
            <a:r>
              <a:rPr lang="en-US" dirty="0"/>
              <a:t>Also under </a:t>
            </a:r>
            <a:r>
              <a:rPr lang="en-US" b="1" dirty="0"/>
              <a:t>Gradient stops</a:t>
            </a:r>
            <a:r>
              <a:rPr lang="en-US" dirty="0"/>
              <a:t>, customize the gradient stops as follows:</a:t>
            </a:r>
          </a:p>
          <a:p>
            <a:pPr marL="640594" lvl="1" indent="-174708">
              <a:buFont typeface="Arial" pitchFamily="34" charset="0"/>
              <a:buChar char="•"/>
            </a:pPr>
            <a:r>
              <a:rPr lang="en-US" dirty="0"/>
              <a:t>Select the first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0%</a:t>
            </a:r>
            <a:r>
              <a:rPr lang="en-US" dirty="0"/>
              <a:t>.</a:t>
            </a:r>
          </a:p>
          <a:p>
            <a:pPr marL="1106481" lvl="2" indent="-174708">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Black, Text 1</a:t>
            </a:r>
            <a:r>
              <a:rPr lang="en-US" dirty="0"/>
              <a:t> (first row, second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100%</a:t>
            </a:r>
            <a:r>
              <a:rPr lang="en-US" dirty="0"/>
              <a:t>.</a:t>
            </a:r>
          </a:p>
          <a:p>
            <a:pPr marL="640594" lvl="1" indent="-174708">
              <a:buFont typeface="Arial" pitchFamily="34" charset="0"/>
              <a:buChar char="•"/>
            </a:pPr>
            <a:r>
              <a:rPr lang="en-US" dirty="0"/>
              <a:t>Select the second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40%</a:t>
            </a:r>
            <a:r>
              <a:rPr lang="en-US" dirty="0"/>
              <a:t>.</a:t>
            </a:r>
          </a:p>
          <a:p>
            <a:pPr marL="1106481" lvl="2" indent="-174708">
              <a:buFont typeface="Arial" pitchFamily="34" charset="0"/>
              <a:buChar char="•"/>
            </a:pPr>
            <a:r>
              <a:rPr lang="en-US" dirty="0"/>
              <a:t>Click the button next to </a:t>
            </a:r>
            <a:r>
              <a:rPr lang="en-US" b="1" dirty="0"/>
              <a:t>Color</a:t>
            </a:r>
            <a:r>
              <a:rPr lang="en-US" dirty="0"/>
              <a:t>, click </a:t>
            </a:r>
            <a:r>
              <a:rPr lang="en-US" b="1" dirty="0"/>
              <a:t>More Colors</a:t>
            </a:r>
            <a:r>
              <a:rPr lang="en-US" dirty="0"/>
              <a:t>, and then in the </a:t>
            </a:r>
            <a:r>
              <a:rPr lang="en-US" b="1" dirty="0"/>
              <a:t>Colors</a:t>
            </a:r>
            <a:r>
              <a:rPr lang="en-US" dirty="0"/>
              <a:t> dialog box, on the </a:t>
            </a:r>
            <a:r>
              <a:rPr lang="en-US" b="1" dirty="0"/>
              <a:t>Custom</a:t>
            </a:r>
            <a:r>
              <a:rPr lang="en-US" dirty="0"/>
              <a:t> tab, enter values for Red: </a:t>
            </a:r>
            <a:r>
              <a:rPr lang="en-US" b="1" dirty="0"/>
              <a:t>47</a:t>
            </a:r>
            <a:r>
              <a:rPr lang="en-US" dirty="0"/>
              <a:t>, Green: </a:t>
            </a:r>
            <a:r>
              <a:rPr lang="en-US" b="1" dirty="0"/>
              <a:t>91</a:t>
            </a:r>
            <a:r>
              <a:rPr lang="en-US" dirty="0"/>
              <a:t>, and Blue: </a:t>
            </a:r>
            <a:r>
              <a:rPr lang="en-US" b="1" dirty="0"/>
              <a:t>77</a:t>
            </a:r>
            <a:r>
              <a:rPr lang="en-US" dirty="0"/>
              <a: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a:t>
            </a:r>
          </a:p>
          <a:p>
            <a:pPr marL="640594" lvl="1" indent="-174708">
              <a:buFont typeface="Arial" pitchFamily="34" charset="0"/>
              <a:buChar char="•"/>
            </a:pPr>
            <a:r>
              <a:rPr lang="en-US" dirty="0"/>
              <a:t>Select the third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100%</a:t>
            </a:r>
            <a:r>
              <a:rPr lang="en-US" dirty="0"/>
              <a:t>.</a:t>
            </a:r>
          </a:p>
          <a:p>
            <a:pPr marL="1106481" lvl="2" indent="-174708">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Black, Text 1</a:t>
            </a:r>
            <a:r>
              <a:rPr lang="en-US" dirty="0"/>
              <a:t> (first row, second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90%.</a:t>
            </a:r>
          </a:p>
          <a:p>
            <a:pPr marL="232943" indent="-232943">
              <a:buFont typeface="+mj-lt"/>
              <a:buAutoNum type="arabicPeriod"/>
            </a:pPr>
            <a:r>
              <a:rPr lang="en-US" dirty="0"/>
              <a:t>Also in the </a:t>
            </a:r>
            <a:r>
              <a:rPr lang="en-US" b="1" dirty="0"/>
              <a:t>Format</a:t>
            </a:r>
            <a:r>
              <a:rPr lang="en-US" dirty="0"/>
              <a:t> </a:t>
            </a:r>
            <a:r>
              <a:rPr lang="en-US" b="1" dirty="0"/>
              <a:t>Shape</a:t>
            </a:r>
            <a:r>
              <a:rPr lang="en-US" dirty="0"/>
              <a:t> dialog box, in the </a:t>
            </a:r>
            <a:r>
              <a:rPr lang="en-US" b="1" dirty="0"/>
              <a:t>Line</a:t>
            </a:r>
            <a:r>
              <a:rPr lang="en-US" dirty="0"/>
              <a:t> </a:t>
            </a:r>
            <a:r>
              <a:rPr lang="en-US" b="1" dirty="0"/>
              <a:t>Color</a:t>
            </a:r>
            <a:r>
              <a:rPr lang="en-US" dirty="0"/>
              <a:t> tab, select </a:t>
            </a:r>
            <a:r>
              <a:rPr lang="en-US" b="1" dirty="0"/>
              <a:t>No</a:t>
            </a:r>
            <a:r>
              <a:rPr lang="en-US" dirty="0"/>
              <a:t> </a:t>
            </a:r>
            <a:r>
              <a:rPr lang="en-US" b="1" dirty="0"/>
              <a:t>Line</a:t>
            </a:r>
            <a:r>
              <a:rPr lang="en-US" dirty="0"/>
              <a:t>.</a:t>
            </a:r>
          </a:p>
          <a:p>
            <a:pPr marL="232943" indent="-232943">
              <a:buFont typeface="+mj-lt"/>
              <a:buAutoNum type="arabicPeriod"/>
            </a:pPr>
            <a:r>
              <a:rPr lang="en-US" dirty="0"/>
              <a:t>Select the second picture.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Bring to Front</a:t>
            </a:r>
            <a:r>
              <a:rPr lang="en-US" dirty="0"/>
              <a:t>.</a:t>
            </a:r>
          </a:p>
          <a:p>
            <a:endParaRPr lang="en-US" dirty="0"/>
          </a:p>
          <a:p>
            <a:r>
              <a:rPr lang="en-US" dirty="0"/>
              <a:t>To reproduce the text effects on this slide, do the following:</a:t>
            </a:r>
          </a:p>
          <a:p>
            <a:pPr marL="232943" indent="-232943">
              <a:buFont typeface="+mj-lt"/>
              <a:buAutoNum type="arabicPeriod"/>
            </a:pPr>
            <a:r>
              <a:rPr lang="en-US" dirty="0"/>
              <a:t>On the </a:t>
            </a:r>
            <a:r>
              <a:rPr lang="en-US" b="1" dirty="0"/>
              <a:t>Insert</a:t>
            </a:r>
            <a:r>
              <a:rPr lang="en-US" dirty="0"/>
              <a:t> tab, in the </a:t>
            </a:r>
            <a:r>
              <a:rPr lang="en-US" b="1" dirty="0"/>
              <a:t>Text</a:t>
            </a:r>
            <a:r>
              <a:rPr lang="en-US" dirty="0"/>
              <a:t> group, click </a:t>
            </a:r>
            <a:r>
              <a:rPr lang="en-US" b="1" dirty="0"/>
              <a:t>Text</a:t>
            </a:r>
            <a:r>
              <a:rPr lang="en-US" dirty="0"/>
              <a:t> </a:t>
            </a:r>
            <a:r>
              <a:rPr lang="en-US" b="1" dirty="0"/>
              <a:t>Box</a:t>
            </a:r>
            <a:r>
              <a:rPr lang="en-US" dirty="0"/>
              <a:t>, and then on the slide drag to draw your text box.</a:t>
            </a:r>
          </a:p>
          <a:p>
            <a:pPr marL="232943" indent="-232943" defTabSz="931774">
              <a:buFontTx/>
              <a:buAutoNum type="arabicPeriod"/>
              <a:defRPr/>
            </a:pPr>
            <a:r>
              <a:rPr lang="en-US" baseline="0" dirty="0" smtClean="0"/>
              <a:t>Enter text in the text box, and then select the text. On the </a:t>
            </a:r>
            <a:r>
              <a:rPr lang="en-US" b="1" baseline="0" dirty="0" smtClean="0"/>
              <a:t>Home</a:t>
            </a:r>
            <a:r>
              <a:rPr lang="en-US" baseline="0" dirty="0" smtClean="0"/>
              <a:t> tab, in the </a:t>
            </a:r>
            <a:r>
              <a:rPr lang="en-US" b="1" baseline="0" dirty="0" smtClean="0"/>
              <a:t>Font</a:t>
            </a:r>
            <a:r>
              <a:rPr lang="en-US" baseline="0" dirty="0" smtClean="0"/>
              <a:t> group, do the following:</a:t>
            </a:r>
          </a:p>
          <a:p>
            <a:pPr marL="698830" lvl="1" indent="-232943" defTabSz="931774">
              <a:buFont typeface="Arial" pitchFamily="34" charset="0"/>
              <a:buChar char="•"/>
              <a:defRPr/>
            </a:pPr>
            <a:r>
              <a:rPr lang="en-US" baseline="0" dirty="0" smtClean="0"/>
              <a:t>In the </a:t>
            </a:r>
            <a:r>
              <a:rPr lang="en-US" b="1" baseline="0" dirty="0" smtClean="0"/>
              <a:t>Font</a:t>
            </a:r>
            <a:r>
              <a:rPr lang="en-US" baseline="0" dirty="0" smtClean="0"/>
              <a:t> list, click </a:t>
            </a:r>
            <a:r>
              <a:rPr lang="en-US" b="1" baseline="0" dirty="0" smtClean="0"/>
              <a:t>Calisto MT.</a:t>
            </a:r>
            <a:endParaRPr lang="en-US" baseline="0" dirty="0" smtClean="0"/>
          </a:p>
          <a:p>
            <a:pPr marL="698830" lvl="1" indent="-232943" defTabSz="931774">
              <a:buFont typeface="Arial" pitchFamily="34" charset="0"/>
              <a:buChar char="•"/>
              <a:defRPr/>
            </a:pPr>
            <a:r>
              <a:rPr lang="en-US" baseline="0" dirty="0" smtClean="0"/>
              <a:t>In the </a:t>
            </a:r>
            <a:r>
              <a:rPr lang="en-US" b="1" baseline="0" dirty="0" smtClean="0"/>
              <a:t>Font</a:t>
            </a:r>
            <a:r>
              <a:rPr lang="en-US" baseline="0" dirty="0" smtClean="0"/>
              <a:t> </a:t>
            </a:r>
            <a:r>
              <a:rPr lang="en-US" b="1" baseline="0" dirty="0" smtClean="0"/>
              <a:t>Size</a:t>
            </a:r>
            <a:r>
              <a:rPr lang="en-US" baseline="0" dirty="0" smtClean="0"/>
              <a:t> list, click </a:t>
            </a:r>
            <a:r>
              <a:rPr lang="en-US" b="1" baseline="0" dirty="0" smtClean="0"/>
              <a:t>36 pt. </a:t>
            </a:r>
          </a:p>
          <a:p>
            <a:pPr marL="698830" lvl="1" indent="-232943" defTabSz="931774">
              <a:buFont typeface="Arial" pitchFamily="34" charset="0"/>
              <a:buChar char="•"/>
              <a:defRPr/>
            </a:pPr>
            <a:r>
              <a:rPr lang="en-US" b="0" baseline="0" dirty="0" smtClean="0"/>
              <a:t>Click </a:t>
            </a:r>
            <a:r>
              <a:rPr lang="en-US" b="1" baseline="0" dirty="0" smtClean="0"/>
              <a:t>Font</a:t>
            </a:r>
            <a:r>
              <a:rPr lang="en-US" b="0" baseline="0" dirty="0" smtClean="0"/>
              <a:t> </a:t>
            </a:r>
            <a:r>
              <a:rPr lang="en-US" b="1" baseline="0" dirty="0" smtClean="0"/>
              <a:t>Color</a:t>
            </a:r>
            <a:r>
              <a:rPr lang="en-US" b="0" baseline="0" dirty="0" smtClean="0"/>
              <a:t>, and then under </a:t>
            </a:r>
            <a:r>
              <a:rPr lang="en-US" b="1" baseline="0" dirty="0" smtClean="0"/>
              <a:t>Theme Colors </a:t>
            </a:r>
            <a:r>
              <a:rPr lang="en-US" b="0" baseline="0" dirty="0" smtClean="0"/>
              <a:t>click </a:t>
            </a:r>
            <a:r>
              <a:rPr lang="en-US" b="1" baseline="0" dirty="0" smtClean="0"/>
              <a:t>White, Background 1 </a:t>
            </a:r>
            <a:r>
              <a:rPr lang="en-US" b="0" baseline="0" dirty="0" smtClean="0"/>
              <a:t>(first row, first option from the left).</a:t>
            </a:r>
          </a:p>
          <a:p>
            <a:pPr marL="232943" indent="-232943">
              <a:buAutoNum type="arabicPeriod"/>
            </a:pPr>
            <a:r>
              <a:rPr lang="en-US" baseline="0" dirty="0" smtClean="0"/>
              <a:t>Position text over the least transparent part of the gradient.</a:t>
            </a:r>
          </a:p>
        </p:txBody>
      </p:sp>
      <p:sp>
        <p:nvSpPr>
          <p:cNvPr id="4" name="Slide Number Placeholder 3"/>
          <p:cNvSpPr>
            <a:spLocks noGrp="1"/>
          </p:cNvSpPr>
          <p:nvPr>
            <p:ph type="sldNum" sz="quarter" idx="10"/>
          </p:nvPr>
        </p:nvSpPr>
        <p:spPr/>
        <p:txBody>
          <a:bodyPr/>
          <a:lstStyle/>
          <a:p>
            <a:fld id="{1D5BEBE5-4EB7-49F8-BB12-29B9C3E34FCF}" type="slidenum">
              <a:rPr lang="en-US" smtClean="0"/>
              <a:t>1</a:t>
            </a:fld>
            <a:endParaRPr lang="en-US" dirty="0"/>
          </a:p>
        </p:txBody>
      </p:sp>
      <p:sp>
        <p:nvSpPr>
          <p:cNvPr id="5" name="Header Placeholder 4"/>
          <p:cNvSpPr>
            <a:spLocks noGrp="1"/>
          </p:cNvSpPr>
          <p:nvPr>
            <p:ph type="hdr" sz="quarter" idx="11"/>
          </p:nvPr>
        </p:nvSpPr>
        <p:spPr/>
        <p:txBody>
          <a:bodyPr/>
          <a:lstStyle/>
          <a:p>
            <a:r>
              <a:rPr lang="en-US" smtClean="0"/>
              <a:t>Center for Family Life and Recovery, Inc. EAP Orientation Notes</a:t>
            </a:r>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361183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6" name="Slide Number Placeholder 15"/>
          <p:cNvSpPr>
            <a:spLocks noGrp="1"/>
          </p:cNvSpPr>
          <p:nvPr>
            <p:ph type="sldNum" sz="quarter" idx="11"/>
          </p:nvPr>
        </p:nvSpPr>
        <p:spPr/>
        <p:txBody>
          <a:bodyPr/>
          <a:lstStyle/>
          <a:p>
            <a:fld id="{46F81571-9CD2-4F0A-ACBE-9116C7025F3F}"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5" name="Slide Number Placeholder 14"/>
          <p:cNvSpPr>
            <a:spLocks noGrp="1"/>
          </p:cNvSpPr>
          <p:nvPr>
            <p:ph type="sldNum" sz="quarter" idx="11"/>
          </p:nvPr>
        </p:nvSpPr>
        <p:spPr/>
        <p:txBody>
          <a:bodyPr/>
          <a:lstStyle/>
          <a:p>
            <a:fld id="{46F81571-9CD2-4F0A-ACBE-9116C7025F3F}"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3" name="Slide Number Placeholder 12"/>
          <p:cNvSpPr>
            <a:spLocks noGrp="1"/>
          </p:cNvSpPr>
          <p:nvPr>
            <p:ph type="sldNum" sz="quarter" idx="11"/>
          </p:nvPr>
        </p:nvSpPr>
        <p:spPr/>
        <p:txBody>
          <a:bodyPr/>
          <a:lstStyle/>
          <a:p>
            <a:fld id="{46F81571-9CD2-4F0A-ACBE-9116C7025F3F}"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9" name="Slide Number Placeholder 8"/>
          <p:cNvSpPr>
            <a:spLocks noGrp="1"/>
          </p:cNvSpPr>
          <p:nvPr>
            <p:ph type="sldNum" sz="quarter" idx="11"/>
          </p:nvPr>
        </p:nvSpPr>
        <p:spPr/>
        <p:txBody>
          <a:bodyPr/>
          <a:lstStyle/>
          <a:p>
            <a:fld id="{46F81571-9CD2-4F0A-ACBE-9116C7025F3F}"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5" name="Slide Number Placeholder 14"/>
          <p:cNvSpPr>
            <a:spLocks noGrp="1"/>
          </p:cNvSpPr>
          <p:nvPr>
            <p:ph type="sldNum" sz="quarter" idx="11"/>
          </p:nvPr>
        </p:nvSpPr>
        <p:spPr/>
        <p:txBody>
          <a:bodyPr/>
          <a:lstStyle/>
          <a:p>
            <a:fld id="{46F81571-9CD2-4F0A-ACBE-9116C7025F3F}"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8" name="Slide Number Placeholder 7"/>
          <p:cNvSpPr>
            <a:spLocks noGrp="1"/>
          </p:cNvSpPr>
          <p:nvPr>
            <p:ph type="sldNum" sz="quarter" idx="11"/>
          </p:nvPr>
        </p:nvSpPr>
        <p:spPr/>
        <p:txBody>
          <a:bodyPr/>
          <a:lstStyle/>
          <a:p>
            <a:fld id="{46F81571-9CD2-4F0A-ACBE-9116C7025F3F}"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6" name="Slide Number Placeholder 5"/>
          <p:cNvSpPr>
            <a:spLocks noGrp="1"/>
          </p:cNvSpPr>
          <p:nvPr>
            <p:ph type="sldNum" sz="quarter" idx="11"/>
          </p:nvPr>
        </p:nvSpPr>
        <p:spPr/>
        <p:txBody>
          <a:bodyPr/>
          <a:lstStyle/>
          <a:p>
            <a:fld id="{46F81571-9CD2-4F0A-ACBE-9116C7025F3F}"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6" name="Slide Number Placeholder 15"/>
          <p:cNvSpPr>
            <a:spLocks noGrp="1"/>
          </p:cNvSpPr>
          <p:nvPr>
            <p:ph type="sldNum" sz="quarter" idx="11"/>
          </p:nvPr>
        </p:nvSpPr>
        <p:spPr/>
        <p:txBody>
          <a:bodyPr/>
          <a:lstStyle/>
          <a:p>
            <a:fld id="{46F81571-9CD2-4F0A-ACBE-9116C7025F3F}"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AA7E55F-3E4F-4296-9D62-04D0896F9FEC}" type="datetimeFigureOut">
              <a:rPr lang="en-US" smtClean="0"/>
              <a:t>5/31/2016</a:t>
            </a:fld>
            <a:endParaRPr lang="en-US" dirty="0"/>
          </a:p>
        </p:txBody>
      </p:sp>
      <p:sp>
        <p:nvSpPr>
          <p:cNvPr id="14" name="Slide Number Placeholder 13"/>
          <p:cNvSpPr>
            <a:spLocks noGrp="1"/>
          </p:cNvSpPr>
          <p:nvPr>
            <p:ph type="sldNum" sz="quarter" idx="11"/>
          </p:nvPr>
        </p:nvSpPr>
        <p:spPr/>
        <p:txBody>
          <a:bodyPr/>
          <a:lstStyle/>
          <a:p>
            <a:fld id="{46F81571-9CD2-4F0A-ACBE-9116C7025F3F}"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AA7E55F-3E4F-4296-9D62-04D0896F9FEC}" type="datetimeFigureOut">
              <a:rPr lang="en-US" smtClean="0"/>
              <a:t>5/31/2016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6F81571-9CD2-4F0A-ACBE-9116C7025F3F}"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2.jpe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av"/><Relationship Id="rId1" Type="http://schemas.microsoft.com/office/2007/relationships/media" Target="../media/media19.wav"/><Relationship Id="rId5" Type="http://schemas.openxmlformats.org/officeDocument/2006/relationships/image" Target="../media/image5.png"/><Relationship Id="rId4" Type="http://schemas.openxmlformats.org/officeDocument/2006/relationships/image" Target="../media/image12.gif"/></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425030" cy="6858000"/>
          </a:xfrm>
          <a:prstGeom prst="rect">
            <a:avLst/>
          </a:prstGeom>
          <a:solidFill>
            <a:srgbClr val="924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5">
            <a:graysc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52738" r="-997"/>
          <a:stretch/>
        </p:blipFill>
        <p:spPr>
          <a:xfrm>
            <a:off x="5451306" y="23649"/>
            <a:ext cx="4480970" cy="6858000"/>
          </a:xfrm>
          <a:prstGeom prst="rect">
            <a:avLst/>
          </a:prstGeom>
        </p:spPr>
      </p:pic>
      <p:sp>
        <p:nvSpPr>
          <p:cNvPr id="4" name="Rectangle 3"/>
          <p:cNvSpPr/>
          <p:nvPr/>
        </p:nvSpPr>
        <p:spPr>
          <a:xfrm>
            <a:off x="-28034" y="-36786"/>
            <a:ext cx="5453064" cy="6894786"/>
          </a:xfrm>
          <a:prstGeom prst="rect">
            <a:avLst/>
          </a:prstGeom>
          <a:gradFill flip="none" rotWithShape="1">
            <a:gsLst>
              <a:gs pos="36000">
                <a:srgbClr val="924589"/>
              </a:gs>
              <a:gs pos="98000">
                <a:schemeClr val="accent1">
                  <a:tint val="44500"/>
                  <a:satMod val="160000"/>
                </a:schemeClr>
              </a:gs>
              <a:gs pos="100000">
                <a:schemeClr val="accent1">
                  <a:tint val="23500"/>
                  <a:satMod val="160000"/>
                </a:schemeClr>
              </a:gs>
            </a:gsLst>
            <a:lin ang="13500000" scaled="1"/>
            <a:tileRect/>
          </a:gra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5" name="Picture 2" descr="F:\CFLR Design and Ideas\HomepageFINAL 2 6-2-12 (2)_cover photo.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33" b="100000" l="100" r="100000">
                        <a14:foregroundMark x1="90728" y1="30037" x2="90728" y2="30037"/>
                        <a14:foregroundMark x1="90927" y1="36996" x2="90927" y2="36996"/>
                        <a14:foregroundMark x1="91326" y1="42125" x2="91326" y2="42125"/>
                        <a14:foregroundMark x1="91525" y1="48718" x2="91525" y2="48718"/>
                        <a14:foregroundMark x1="91625" y1="54945" x2="91625" y2="54945"/>
                      </a14:backgroundRemoval>
                    </a14:imgEffect>
                  </a14:imgLayer>
                </a14:imgProps>
              </a:ext>
              <a:ext uri="{28A0092B-C50C-407E-A947-70E740481C1C}">
                <a14:useLocalDpi xmlns:a14="http://schemas.microsoft.com/office/drawing/2010/main" val="0"/>
              </a:ext>
            </a:extLst>
          </a:blip>
          <a:srcRect/>
          <a:stretch>
            <a:fillRect/>
          </a:stretch>
        </p:blipFill>
        <p:spPr bwMode="auto">
          <a:xfrm>
            <a:off x="-10791" y="-76199"/>
            <a:ext cx="9553575" cy="26765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V:\CFLR Logos\CFFLR 4c logo FINA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2819400"/>
            <a:ext cx="4880992" cy="2825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60168" y="2736771"/>
            <a:ext cx="2602832" cy="1692771"/>
          </a:xfrm>
          <a:prstGeom prst="rect">
            <a:avLst/>
          </a:prstGeom>
          <a:noFill/>
        </p:spPr>
        <p:txBody>
          <a:bodyPr wrap="square" rtlCol="0">
            <a:spAutoFit/>
          </a:bodyPr>
          <a:lstStyle/>
          <a:p>
            <a:endParaRPr lang="en-US" sz="1000" b="1" dirty="0" smtClean="0">
              <a:latin typeface="+mj-lt"/>
              <a:cs typeface="Aharoni" pitchFamily="2" charset="-79"/>
            </a:endParaRPr>
          </a:p>
          <a:p>
            <a:endParaRPr lang="en-US" sz="1000" b="1" dirty="0">
              <a:latin typeface="+mj-lt"/>
              <a:cs typeface="Aharoni" pitchFamily="2" charset="-79"/>
            </a:endParaRPr>
          </a:p>
          <a:p>
            <a:endParaRPr lang="en-US" sz="1000" b="1" dirty="0" smtClean="0">
              <a:latin typeface="+mj-lt"/>
              <a:cs typeface="Aharoni" pitchFamily="2" charset="-79"/>
            </a:endParaRPr>
          </a:p>
          <a:p>
            <a:endParaRPr lang="en-US" sz="1000" b="1" dirty="0" smtClean="0">
              <a:latin typeface="+mj-lt"/>
              <a:cs typeface="Aharoni" pitchFamily="2" charset="-79"/>
            </a:endParaRPr>
          </a:p>
          <a:p>
            <a:r>
              <a:rPr lang="en-US" sz="2300" b="1" dirty="0" smtClean="0">
                <a:latin typeface="+mj-lt"/>
                <a:cs typeface="Aharoni" pitchFamily="2" charset="-79"/>
              </a:rPr>
              <a:t>Understanding Your EAP Benefit</a:t>
            </a:r>
            <a:endParaRPr lang="en-US" sz="2300" b="1" dirty="0">
              <a:latin typeface="+mj-lt"/>
              <a:cs typeface="Aharoni" pitchFamily="2" charset="-79"/>
            </a:endParaRPr>
          </a:p>
          <a:p>
            <a:endParaRPr lang="en-US" b="1" dirty="0" smtClean="0"/>
          </a:p>
        </p:txBody>
      </p:sp>
      <p:sp>
        <p:nvSpPr>
          <p:cNvPr id="9" name="TextBox 8"/>
          <p:cNvSpPr txBox="1"/>
          <p:nvPr/>
        </p:nvSpPr>
        <p:spPr>
          <a:xfrm>
            <a:off x="213770" y="5857726"/>
            <a:ext cx="5272630" cy="769441"/>
          </a:xfrm>
          <a:prstGeom prst="rect">
            <a:avLst/>
          </a:prstGeom>
          <a:noFill/>
        </p:spPr>
        <p:txBody>
          <a:bodyPr wrap="square" rtlCol="0">
            <a:spAutoFit/>
          </a:bodyPr>
          <a:lstStyle/>
          <a:p>
            <a:r>
              <a:rPr lang="en-US" sz="2600" b="1" dirty="0" smtClean="0">
                <a:latin typeface="+mj-lt"/>
                <a:cs typeface="Aharoni" pitchFamily="2" charset="-79"/>
              </a:rPr>
              <a:t>Employee Assistance Program</a:t>
            </a:r>
            <a:endParaRPr lang="en-US" sz="1500" b="1" dirty="0" smtClean="0">
              <a:latin typeface="+mj-lt"/>
              <a:cs typeface="Aharoni" pitchFamily="2" charset="-79"/>
            </a:endParaRPr>
          </a:p>
          <a:p>
            <a:endParaRPr lang="en-US" b="1" dirty="0" smtClean="0"/>
          </a:p>
        </p:txBody>
      </p:sp>
      <p:pic>
        <p:nvPicPr>
          <p:cNvPr id="3" name="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210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3" y="730469"/>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77240" y="533400"/>
            <a:ext cx="7543800" cy="2209800"/>
          </a:xfrm>
        </p:spPr>
        <p:txBody>
          <a:bodyPr/>
          <a:lstStyle/>
          <a:p>
            <a:pPr algn="ctr"/>
            <a:r>
              <a:rPr lang="en-US" b="1" dirty="0" smtClean="0">
                <a:solidFill>
                  <a:srgbClr val="ABBA52"/>
                </a:solidFill>
              </a:rPr>
              <a:t>Let EAP </a:t>
            </a:r>
            <a:br>
              <a:rPr lang="en-US" b="1" dirty="0" smtClean="0">
                <a:solidFill>
                  <a:srgbClr val="ABBA52"/>
                </a:solidFill>
              </a:rPr>
            </a:br>
            <a:r>
              <a:rPr lang="en-US" b="1" dirty="0" smtClean="0">
                <a:solidFill>
                  <a:srgbClr val="ABBA52"/>
                </a:solidFill>
              </a:rPr>
              <a:t>Help You… </a:t>
            </a:r>
            <a:endParaRPr lang="en-US" b="1" dirty="0">
              <a:solidFill>
                <a:srgbClr val="ABBA52"/>
              </a:solidFill>
            </a:endParaRPr>
          </a:p>
        </p:txBody>
      </p:sp>
      <p:sp>
        <p:nvSpPr>
          <p:cNvPr id="6" name="Text Placeholder 1"/>
          <p:cNvSpPr txBox="1">
            <a:spLocks/>
          </p:cNvSpPr>
          <p:nvPr/>
        </p:nvSpPr>
        <p:spPr>
          <a:xfrm>
            <a:off x="2133600" y="3231049"/>
            <a:ext cx="4495800" cy="3245951"/>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r>
              <a:rPr lang="en-US" dirty="0" smtClean="0"/>
              <a:t>Drug and alcohol addictions</a:t>
            </a:r>
          </a:p>
          <a:p>
            <a:r>
              <a:rPr lang="en-US" dirty="0" smtClean="0"/>
              <a:t>Child and adolescent issues</a:t>
            </a:r>
          </a:p>
          <a:p>
            <a:r>
              <a:rPr lang="en-US" dirty="0" smtClean="0"/>
              <a:t>Child-parent problems</a:t>
            </a:r>
          </a:p>
          <a:p>
            <a:r>
              <a:rPr lang="en-US" dirty="0" smtClean="0"/>
              <a:t>Stress related issues</a:t>
            </a:r>
          </a:p>
          <a:p>
            <a:r>
              <a:rPr lang="en-US" dirty="0" smtClean="0"/>
              <a:t>Financial and legal problems</a:t>
            </a:r>
          </a:p>
          <a:p>
            <a:r>
              <a:rPr lang="en-US" dirty="0" smtClean="0"/>
              <a:t>Gambling addictions</a:t>
            </a:r>
          </a:p>
          <a:p>
            <a:endParaRPr lang="en-US" dirty="0" smtClean="0"/>
          </a:p>
          <a:p>
            <a:r>
              <a:rPr lang="en-US" dirty="0" smtClean="0"/>
              <a:t>And MORE!</a:t>
            </a:r>
            <a:endParaRPr lang="en-US" dirty="0"/>
          </a:p>
          <a:p>
            <a:endParaRPr lang="en-US" dirty="0" smtClean="0"/>
          </a:p>
          <a:p>
            <a:endParaRPr lang="en-US" dirty="0"/>
          </a:p>
        </p:txBody>
      </p:sp>
      <p:pic>
        <p:nvPicPr>
          <p:cNvPr id="3" name="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76700" y="3384331"/>
            <a:ext cx="609600" cy="609600"/>
          </a:xfrm>
          <a:prstGeom prst="rect">
            <a:avLst/>
          </a:prstGeom>
        </p:spPr>
      </p:pic>
    </p:spTree>
    <p:extLst>
      <p:ext uri="{BB962C8B-B14F-4D97-AF65-F5344CB8AC3E}">
        <p14:creationId xmlns:p14="http://schemas.microsoft.com/office/powerpoint/2010/main" val="3161433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763000" cy="1143000"/>
          </a:xfrm>
        </p:spPr>
        <p:txBody>
          <a:bodyPr/>
          <a:lstStyle/>
          <a:p>
            <a:pPr algn="ctr"/>
            <a:r>
              <a:rPr lang="en-US" dirty="0" smtClean="0">
                <a:solidFill>
                  <a:srgbClr val="ABBA52"/>
                </a:solidFill>
              </a:rPr>
              <a:t>Why Counseling?</a:t>
            </a:r>
            <a:endParaRPr lang="en-US" dirty="0">
              <a:solidFill>
                <a:srgbClr val="ABBA52"/>
              </a:solidFill>
            </a:endParaRPr>
          </a:p>
        </p:txBody>
      </p:sp>
      <p:sp>
        <p:nvSpPr>
          <p:cNvPr id="4" name="AutoShape 4" descr="Image result for counseling employe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userscontent2.emaze.com/images/d4e11d1f-4733-4d92-9fbb-915dfae5e75b/7ec0accc-86fa-4afe-a26e-2924b32b38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37243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646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895600"/>
            <a:ext cx="7620000" cy="3352800"/>
          </a:xfrm>
        </p:spPr>
        <p:txBody>
          <a:bodyPr/>
          <a:lstStyle/>
          <a:p>
            <a:pPr>
              <a:buClr>
                <a:srgbClr val="ABBA52"/>
              </a:buClr>
            </a:pPr>
            <a:r>
              <a:rPr lang="en-US" sz="2400" dirty="0" smtClean="0"/>
              <a:t>Counseling is a good first place to go when you don’t know where to go for help.</a:t>
            </a:r>
          </a:p>
          <a:p>
            <a:pPr>
              <a:buClr>
                <a:srgbClr val="ABBA52"/>
              </a:buClr>
            </a:pPr>
            <a:r>
              <a:rPr lang="en-US" sz="2400" dirty="0" smtClean="0"/>
              <a:t>Counselors can help you explore some of your options in your situation.</a:t>
            </a:r>
          </a:p>
          <a:p>
            <a:pPr>
              <a:buClr>
                <a:srgbClr val="ABBA52"/>
              </a:buClr>
            </a:pPr>
            <a:r>
              <a:rPr lang="en-US" sz="2400" dirty="0" smtClean="0"/>
              <a:t>A Counselor provides an unbiased perspective on your situation.</a:t>
            </a:r>
          </a:p>
          <a:p>
            <a:pPr>
              <a:buClr>
                <a:srgbClr val="ABBA52"/>
              </a:buClr>
            </a:pPr>
            <a:r>
              <a:rPr lang="en-US" sz="2400" dirty="0" smtClean="0"/>
              <a:t>A Counselor can see you and your family members together in a session to ‘talk it out.’</a:t>
            </a:r>
          </a:p>
          <a:p>
            <a:pPr>
              <a:buClr>
                <a:srgbClr val="ABBA52"/>
              </a:buClr>
            </a:pPr>
            <a:endParaRPr lang="en-US" sz="2400" dirty="0" smtClean="0"/>
          </a:p>
          <a:p>
            <a:endParaRPr lang="en-US" dirty="0" smtClean="0"/>
          </a:p>
          <a:p>
            <a:endParaRPr lang="en-US" dirty="0"/>
          </a:p>
        </p:txBody>
      </p:sp>
      <p:sp>
        <p:nvSpPr>
          <p:cNvPr id="2" name="Title 1"/>
          <p:cNvSpPr>
            <a:spLocks noGrp="1"/>
          </p:cNvSpPr>
          <p:nvPr>
            <p:ph type="title"/>
          </p:nvPr>
        </p:nvSpPr>
        <p:spPr>
          <a:xfrm>
            <a:off x="228600" y="228600"/>
            <a:ext cx="7543800" cy="2362200"/>
          </a:xfrm>
        </p:spPr>
        <p:txBody>
          <a:bodyPr/>
          <a:lstStyle/>
          <a:p>
            <a:r>
              <a:rPr lang="en-US" dirty="0" smtClean="0">
                <a:solidFill>
                  <a:srgbClr val="ABBA52"/>
                </a:solidFill>
              </a:rPr>
              <a:t>Why Counseling?</a:t>
            </a:r>
            <a:r>
              <a:rPr lang="en-US" dirty="0" smtClean="0"/>
              <a:t/>
            </a:r>
            <a:br>
              <a:rPr lang="en-US" dirty="0" smtClean="0"/>
            </a:br>
            <a:endParaRPr lang="en-US" dirty="0"/>
          </a:p>
        </p:txBody>
      </p:sp>
      <p:pic>
        <p:nvPicPr>
          <p:cNvPr id="5" name="slide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96665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895600"/>
            <a:ext cx="7620000" cy="3352800"/>
          </a:xfrm>
        </p:spPr>
        <p:txBody>
          <a:bodyPr/>
          <a:lstStyle/>
          <a:p>
            <a:pPr>
              <a:buClr>
                <a:srgbClr val="ABBA52"/>
              </a:buClr>
            </a:pPr>
            <a:r>
              <a:rPr lang="en-US" sz="2400" dirty="0" smtClean="0"/>
              <a:t>You, the employee.</a:t>
            </a:r>
          </a:p>
          <a:p>
            <a:pPr>
              <a:buClr>
                <a:srgbClr val="ABBA52"/>
              </a:buClr>
            </a:pPr>
            <a:r>
              <a:rPr lang="en-US" sz="2400" dirty="0" smtClean="0"/>
              <a:t>Your spouse or significant other living in your household.</a:t>
            </a:r>
          </a:p>
          <a:p>
            <a:pPr>
              <a:buClr>
                <a:srgbClr val="ABBA52"/>
              </a:buClr>
            </a:pPr>
            <a:r>
              <a:rPr lang="en-US" sz="2400" dirty="0" smtClean="0"/>
              <a:t>Other covered family members including your immediate family living in your household.  This includes family members such as elderly parents that you may be a caretaker for.</a:t>
            </a:r>
          </a:p>
          <a:p>
            <a:pPr>
              <a:buClr>
                <a:srgbClr val="ABBA52"/>
              </a:buClr>
            </a:pPr>
            <a:r>
              <a:rPr lang="en-US" sz="2400" dirty="0" smtClean="0"/>
              <a:t>Children under the age of 21.</a:t>
            </a:r>
          </a:p>
          <a:p>
            <a:pPr>
              <a:buClr>
                <a:srgbClr val="ABBA52"/>
              </a:buClr>
            </a:pPr>
            <a:endParaRPr lang="en-US" sz="2400" dirty="0" smtClean="0"/>
          </a:p>
          <a:p>
            <a:endParaRPr lang="en-US" dirty="0" smtClean="0"/>
          </a:p>
          <a:p>
            <a:endParaRPr lang="en-US" dirty="0"/>
          </a:p>
        </p:txBody>
      </p:sp>
      <p:sp>
        <p:nvSpPr>
          <p:cNvPr id="2" name="Title 1"/>
          <p:cNvSpPr>
            <a:spLocks noGrp="1"/>
          </p:cNvSpPr>
          <p:nvPr>
            <p:ph type="title"/>
          </p:nvPr>
        </p:nvSpPr>
        <p:spPr>
          <a:xfrm>
            <a:off x="228600" y="228600"/>
            <a:ext cx="7543800" cy="2362200"/>
          </a:xfrm>
        </p:spPr>
        <p:txBody>
          <a:bodyPr/>
          <a:lstStyle/>
          <a:p>
            <a:r>
              <a:rPr lang="en-US" dirty="0" smtClean="0">
                <a:solidFill>
                  <a:srgbClr val="ABBA52"/>
                </a:solidFill>
              </a:rPr>
              <a:t>Who Is Covered?</a:t>
            </a:r>
            <a:r>
              <a:rPr lang="en-US" dirty="0" smtClean="0"/>
              <a:t/>
            </a:r>
            <a:br>
              <a:rPr lang="en-US" dirty="0" smtClean="0"/>
            </a:br>
            <a:endParaRPr lang="en-US" dirty="0"/>
          </a:p>
        </p:txBody>
      </p:sp>
      <p:pic>
        <p:nvPicPr>
          <p:cNvPr id="4" name="slide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11963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895600"/>
            <a:ext cx="7620000" cy="3352800"/>
          </a:xfrm>
        </p:spPr>
        <p:txBody>
          <a:bodyPr/>
          <a:lstStyle/>
          <a:p>
            <a:pPr>
              <a:buClr>
                <a:srgbClr val="ABBA52"/>
              </a:buClr>
            </a:pPr>
            <a:r>
              <a:rPr lang="en-US" sz="2400" dirty="0" smtClean="0"/>
              <a:t>Self Referral, call the EAP and set up appointment on your own.</a:t>
            </a:r>
          </a:p>
          <a:p>
            <a:pPr>
              <a:buClr>
                <a:srgbClr val="ABBA52"/>
              </a:buClr>
            </a:pPr>
            <a:r>
              <a:rPr lang="en-US" sz="2400" dirty="0" smtClean="0"/>
              <a:t>Suggested Referral, informally suggest a co-worker utilize the EAP for troubles they may have.</a:t>
            </a:r>
          </a:p>
          <a:p>
            <a:pPr>
              <a:buClr>
                <a:srgbClr val="ABBA52"/>
              </a:buClr>
            </a:pPr>
            <a:r>
              <a:rPr lang="en-US" sz="2400" dirty="0" smtClean="0"/>
              <a:t>Supervisory (Mandated) Referral, issued by Human Resources or Management and helps to improve Performance-Related concerns through counseling.</a:t>
            </a:r>
          </a:p>
          <a:p>
            <a:pPr>
              <a:buClr>
                <a:srgbClr val="ABBA52"/>
              </a:buClr>
            </a:pPr>
            <a:endParaRPr lang="en-US" sz="2400" dirty="0" smtClean="0"/>
          </a:p>
          <a:p>
            <a:endParaRPr lang="en-US" dirty="0" smtClean="0"/>
          </a:p>
          <a:p>
            <a:endParaRPr lang="en-US" dirty="0"/>
          </a:p>
        </p:txBody>
      </p:sp>
      <p:sp>
        <p:nvSpPr>
          <p:cNvPr id="2" name="Title 1"/>
          <p:cNvSpPr>
            <a:spLocks noGrp="1"/>
          </p:cNvSpPr>
          <p:nvPr>
            <p:ph type="title"/>
          </p:nvPr>
        </p:nvSpPr>
        <p:spPr>
          <a:xfrm>
            <a:off x="228600" y="228600"/>
            <a:ext cx="7543800" cy="2362200"/>
          </a:xfrm>
        </p:spPr>
        <p:txBody>
          <a:bodyPr/>
          <a:lstStyle/>
          <a:p>
            <a:r>
              <a:rPr lang="en-US" dirty="0" smtClean="0">
                <a:solidFill>
                  <a:srgbClr val="ABBA52"/>
                </a:solidFill>
              </a:rPr>
              <a:t>Ways The EAP Is Utilized</a:t>
            </a:r>
            <a:r>
              <a:rPr lang="en-US" dirty="0" smtClean="0"/>
              <a:t/>
            </a:r>
            <a:br>
              <a:rPr lang="en-US" dirty="0" smtClean="0"/>
            </a:br>
            <a:endParaRPr lang="en-US" dirty="0"/>
          </a:p>
        </p:txBody>
      </p:sp>
      <p:pic>
        <p:nvPicPr>
          <p:cNvPr id="4" name="slide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01936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4000"/>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78676" y="1221466"/>
            <a:ext cx="8686800" cy="923330"/>
          </a:xfrm>
          <a:prstGeom prst="rect">
            <a:avLst/>
          </a:prstGeom>
          <a:noFill/>
        </p:spPr>
        <p:txBody>
          <a:bodyPr wrap="square" rtlCol="0" anchor="ctr">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EAP Is Confidential</a:t>
            </a:r>
          </a:p>
        </p:txBody>
      </p:sp>
      <p:sp>
        <p:nvSpPr>
          <p:cNvPr id="2" name="TextBox 1"/>
          <p:cNvSpPr txBox="1"/>
          <p:nvPr/>
        </p:nvSpPr>
        <p:spPr>
          <a:xfrm>
            <a:off x="0" y="2819400"/>
            <a:ext cx="9144000" cy="4616648"/>
          </a:xfrm>
          <a:prstGeom prst="rect">
            <a:avLst/>
          </a:prstGeom>
          <a:noFill/>
        </p:spPr>
        <p:txBody>
          <a:bodyPr wrap="square" rtlCol="0">
            <a:spAutoFit/>
          </a:bodyPr>
          <a:lstStyle/>
          <a:p>
            <a:pPr algn="ctr"/>
            <a:endParaRPr lang="en-US" sz="3200" dirty="0" smtClean="0">
              <a:solidFill>
                <a:prstClr val="white"/>
              </a:solidFill>
              <a:effectLst>
                <a:outerShdw blurRad="38100" dist="38100" dir="2700000" algn="tl">
                  <a:srgbClr val="000000">
                    <a:alpha val="43137"/>
                  </a:srgbClr>
                </a:outerShdw>
              </a:effectLst>
              <a:ea typeface="+mj-ea"/>
              <a:cs typeface="+mj-cs"/>
            </a:endParaRPr>
          </a:p>
          <a:p>
            <a:pPr algn="ctr"/>
            <a:r>
              <a:rPr lang="en-US" sz="3200" dirty="0" smtClean="0">
                <a:solidFill>
                  <a:prstClr val="white"/>
                </a:solidFill>
                <a:effectLst>
                  <a:outerShdw blurRad="38100" dist="38100" dir="2700000" algn="tl">
                    <a:srgbClr val="000000">
                      <a:alpha val="43137"/>
                    </a:srgbClr>
                  </a:outerShdw>
                </a:effectLst>
                <a:ea typeface="+mj-ea"/>
                <a:cs typeface="+mj-cs"/>
              </a:rPr>
              <a:t>We cannot release any information about you without a </a:t>
            </a:r>
          </a:p>
          <a:p>
            <a:r>
              <a:rPr lang="en-US" sz="3200" dirty="0" smtClean="0">
                <a:solidFill>
                  <a:prstClr val="white"/>
                </a:solidFill>
                <a:effectLst>
                  <a:outerShdw blurRad="38100" dist="38100" dir="2700000" algn="tl">
                    <a:srgbClr val="000000">
                      <a:alpha val="43137"/>
                    </a:srgbClr>
                  </a:outerShdw>
                </a:effectLst>
                <a:ea typeface="+mj-ea"/>
                <a:cs typeface="+mj-cs"/>
              </a:rPr>
              <a:t>signed, written release.</a:t>
            </a:r>
          </a:p>
          <a:p>
            <a:endParaRPr lang="en-US" sz="3200" dirty="0" smtClean="0">
              <a:solidFill>
                <a:prstClr val="white"/>
              </a:solidFill>
              <a:effectLst>
                <a:outerShdw blurRad="38100" dist="38100" dir="2700000" algn="tl">
                  <a:srgbClr val="000000">
                    <a:alpha val="43137"/>
                  </a:srgbClr>
                </a:outerShdw>
              </a:effectLst>
              <a:ea typeface="+mj-ea"/>
              <a:cs typeface="+mj-cs"/>
            </a:endParaRPr>
          </a:p>
          <a:p>
            <a:r>
              <a:rPr lang="en-US" sz="3200" dirty="0" smtClean="0">
                <a:solidFill>
                  <a:prstClr val="white"/>
                </a:solidFill>
                <a:effectLst>
                  <a:outerShdw blurRad="38100" dist="38100" dir="2700000" algn="tl">
                    <a:srgbClr val="000000">
                      <a:alpha val="43137"/>
                    </a:srgbClr>
                  </a:outerShdw>
                </a:effectLst>
                <a:ea typeface="+mj-ea"/>
                <a:cs typeface="+mj-cs"/>
              </a:rPr>
              <a:t>At CFLR, Inc. EAP we take pride in our ability to maintain confidentiality…so you feel comfortable and successful in resolving your problems.</a:t>
            </a:r>
          </a:p>
          <a:p>
            <a:pPr algn="ctr"/>
            <a:endParaRPr lang="en-US" sz="3500" dirty="0" smtClean="0">
              <a:solidFill>
                <a:prstClr val="white"/>
              </a:solidFill>
              <a:effectLst>
                <a:outerShdw blurRad="38100" dist="38100" dir="2700000" algn="tl">
                  <a:srgbClr val="000000">
                    <a:alpha val="43137"/>
                  </a:srgbClr>
                </a:outerShdw>
              </a:effectLst>
              <a:ea typeface="+mj-ea"/>
              <a:cs typeface="+mj-cs"/>
            </a:endParaRPr>
          </a:p>
          <a:p>
            <a:pPr algn="ctr"/>
            <a:endParaRPr lang="en-US" sz="3500" dirty="0">
              <a:solidFill>
                <a:prstClr val="white"/>
              </a:solidFill>
              <a:effectLst>
                <a:outerShdw blurRad="38100" dist="38100" dir="2700000" algn="tl">
                  <a:srgbClr val="000000">
                    <a:alpha val="43137"/>
                  </a:srgbClr>
                </a:outerShdw>
              </a:effectLst>
              <a:ea typeface="+mj-ea"/>
              <a:cs typeface="+mj-cs"/>
            </a:endParaRPr>
          </a:p>
        </p:txBody>
      </p:sp>
      <p:pic>
        <p:nvPicPr>
          <p:cNvPr id="5" name="slide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536981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620000" cy="4800600"/>
          </a:xfrm>
        </p:spPr>
        <p:txBody>
          <a:bodyPr>
            <a:normAutofit lnSpcReduction="10000"/>
          </a:bodyPr>
          <a:lstStyle/>
          <a:p>
            <a:pPr>
              <a:buClr>
                <a:srgbClr val="ABBA52"/>
              </a:buClr>
            </a:pPr>
            <a:r>
              <a:rPr lang="en-US" sz="2400" dirty="0" smtClean="0"/>
              <a:t>Your employer will not be informed of your visit to the EAP when you are presenting as a self-referral or a suggested referral.  </a:t>
            </a:r>
          </a:p>
          <a:p>
            <a:pPr>
              <a:buClr>
                <a:srgbClr val="ABBA52"/>
              </a:buClr>
            </a:pPr>
            <a:r>
              <a:rPr lang="en-US" sz="2400" dirty="0" smtClean="0"/>
              <a:t>Supervisory Referrals require communication between the supervisor and the EAP, but this only covers attendance and compliance and is only disclosed to the referring supervisor.  Information from the sessions is not disclosed unless the client wishes for information to be shared through a release of information.</a:t>
            </a:r>
          </a:p>
          <a:p>
            <a:pPr>
              <a:buClr>
                <a:srgbClr val="ABBA52"/>
              </a:buClr>
            </a:pPr>
            <a:r>
              <a:rPr lang="en-US" sz="2400" dirty="0" smtClean="0"/>
              <a:t>Written records of all CFLR, Inc. EAP services are kept confidential and are unavailable to employers or others without the written consent of the client or the client’s guardian.</a:t>
            </a:r>
          </a:p>
          <a:p>
            <a:endParaRPr lang="en-US" dirty="0" smtClean="0"/>
          </a:p>
          <a:p>
            <a:endParaRPr lang="en-US" dirty="0"/>
          </a:p>
        </p:txBody>
      </p:sp>
      <p:sp>
        <p:nvSpPr>
          <p:cNvPr id="2" name="Title 1"/>
          <p:cNvSpPr>
            <a:spLocks noGrp="1"/>
          </p:cNvSpPr>
          <p:nvPr>
            <p:ph type="title"/>
          </p:nvPr>
        </p:nvSpPr>
        <p:spPr>
          <a:xfrm>
            <a:off x="228600" y="228600"/>
            <a:ext cx="7543800" cy="914400"/>
          </a:xfrm>
        </p:spPr>
        <p:txBody>
          <a:bodyPr/>
          <a:lstStyle/>
          <a:p>
            <a:r>
              <a:rPr lang="en-US" dirty="0" smtClean="0">
                <a:solidFill>
                  <a:srgbClr val="ABBA52"/>
                </a:solidFill>
              </a:rPr>
              <a:t>Your EAP Is Confidential</a:t>
            </a:r>
            <a:endParaRPr lang="en-US" dirty="0">
              <a:solidFill>
                <a:srgbClr val="ABBA52"/>
              </a:solidFill>
            </a:endParaRPr>
          </a:p>
        </p:txBody>
      </p:sp>
      <p:pic>
        <p:nvPicPr>
          <p:cNvPr id="5" name="slide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65663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696200" cy="3810000"/>
          </a:xfrm>
        </p:spPr>
        <p:txBody>
          <a:bodyPr>
            <a:normAutofit/>
          </a:bodyPr>
          <a:lstStyle/>
          <a:p>
            <a:pPr>
              <a:buClr>
                <a:srgbClr val="ABBA52"/>
              </a:buClr>
            </a:pPr>
            <a:r>
              <a:rPr lang="en-US" sz="2400" dirty="0" smtClean="0"/>
              <a:t>When you call to make your appointment, you will be connected to an EAP Intake Specialist.  Specialists will ask you a few questions to start your file.</a:t>
            </a:r>
          </a:p>
          <a:p>
            <a:pPr>
              <a:buClr>
                <a:srgbClr val="ABBA52"/>
              </a:buClr>
            </a:pPr>
            <a:r>
              <a:rPr lang="en-US" sz="2400" dirty="0"/>
              <a:t>The Specialist will ask your name, where you work (to be sure you are covered by the EAP), and other questions to match you with a Counselor.</a:t>
            </a:r>
          </a:p>
          <a:p>
            <a:pPr>
              <a:buClr>
                <a:srgbClr val="ABBA52"/>
              </a:buClr>
            </a:pPr>
            <a:r>
              <a:rPr lang="en-US" sz="2400" dirty="0"/>
              <a:t>The Specialist will then work with your schedule and give you an appointment date and time for your first visit.</a:t>
            </a:r>
          </a:p>
          <a:p>
            <a:pPr>
              <a:buClr>
                <a:srgbClr val="ABBA52"/>
              </a:buClr>
            </a:pPr>
            <a:endParaRPr lang="en-US" sz="2400" dirty="0"/>
          </a:p>
        </p:txBody>
      </p:sp>
      <p:sp>
        <p:nvSpPr>
          <p:cNvPr id="2" name="Title 1"/>
          <p:cNvSpPr>
            <a:spLocks noGrp="1"/>
          </p:cNvSpPr>
          <p:nvPr>
            <p:ph type="title"/>
          </p:nvPr>
        </p:nvSpPr>
        <p:spPr>
          <a:xfrm>
            <a:off x="152400" y="228600"/>
            <a:ext cx="7543800" cy="1219200"/>
          </a:xfrm>
        </p:spPr>
        <p:txBody>
          <a:bodyPr/>
          <a:lstStyle/>
          <a:p>
            <a:r>
              <a:rPr lang="en-US" dirty="0" smtClean="0">
                <a:solidFill>
                  <a:srgbClr val="ABBA52"/>
                </a:solidFill>
              </a:rPr>
              <a:t>What To Expect</a:t>
            </a:r>
            <a:endParaRPr lang="en-US" dirty="0">
              <a:solidFill>
                <a:srgbClr val="ABBA52"/>
              </a:solidFill>
            </a:endParaRPr>
          </a:p>
        </p:txBody>
      </p:sp>
      <p:pic>
        <p:nvPicPr>
          <p:cNvPr id="4" name="slide 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512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696200" cy="3810000"/>
          </a:xfrm>
        </p:spPr>
        <p:txBody>
          <a:bodyPr>
            <a:normAutofit/>
          </a:bodyPr>
          <a:lstStyle/>
          <a:p>
            <a:pPr>
              <a:buClr>
                <a:srgbClr val="ABBA52"/>
              </a:buClr>
            </a:pPr>
            <a:r>
              <a:rPr lang="en-US" sz="2400" dirty="0" smtClean="0"/>
              <a:t>Your first two appointments will be an assessment where the Counselor gets to know you and your situation.  </a:t>
            </a:r>
          </a:p>
          <a:p>
            <a:pPr>
              <a:buClr>
                <a:srgbClr val="ABBA52"/>
              </a:buClr>
            </a:pPr>
            <a:r>
              <a:rPr lang="en-US" sz="2400" dirty="0" smtClean="0"/>
              <a:t>You’ll complete some paperwork at the first session.</a:t>
            </a:r>
          </a:p>
          <a:p>
            <a:pPr>
              <a:buClr>
                <a:srgbClr val="ABBA52"/>
              </a:buClr>
            </a:pPr>
            <a:r>
              <a:rPr lang="en-US" sz="2400" dirty="0" smtClean="0"/>
              <a:t>Sessions are one hour in length.  </a:t>
            </a:r>
          </a:p>
          <a:p>
            <a:pPr>
              <a:buClr>
                <a:srgbClr val="ABBA52"/>
              </a:buClr>
            </a:pPr>
            <a:r>
              <a:rPr lang="en-US" sz="2400" dirty="0" smtClean="0"/>
              <a:t>You can choose in-person counseling or telephonic counseling…or a mix of the two (whatever works best for you</a:t>
            </a:r>
            <a:r>
              <a:rPr lang="en-US" sz="2400" dirty="0"/>
              <a:t>). Telephonic counseling lengths may vary.</a:t>
            </a:r>
          </a:p>
          <a:p>
            <a:pPr>
              <a:buClr>
                <a:srgbClr val="ABBA52"/>
              </a:buClr>
            </a:pPr>
            <a:endParaRPr lang="en-US" sz="2400" dirty="0" smtClean="0"/>
          </a:p>
          <a:p>
            <a:pPr>
              <a:buClr>
                <a:srgbClr val="ABBA52"/>
              </a:buClr>
            </a:pPr>
            <a:endParaRPr lang="en-US" sz="2400" dirty="0" smtClean="0"/>
          </a:p>
          <a:p>
            <a:pPr>
              <a:buClr>
                <a:srgbClr val="ABBA52"/>
              </a:buClr>
            </a:pPr>
            <a:endParaRPr lang="en-US" sz="2400" dirty="0"/>
          </a:p>
        </p:txBody>
      </p:sp>
      <p:sp>
        <p:nvSpPr>
          <p:cNvPr id="2" name="Title 1"/>
          <p:cNvSpPr>
            <a:spLocks noGrp="1"/>
          </p:cNvSpPr>
          <p:nvPr>
            <p:ph type="title"/>
          </p:nvPr>
        </p:nvSpPr>
        <p:spPr>
          <a:xfrm>
            <a:off x="152400" y="228600"/>
            <a:ext cx="7543800" cy="1219200"/>
          </a:xfrm>
        </p:spPr>
        <p:txBody>
          <a:bodyPr/>
          <a:lstStyle/>
          <a:p>
            <a:r>
              <a:rPr lang="en-US" dirty="0" smtClean="0">
                <a:solidFill>
                  <a:srgbClr val="ABBA52"/>
                </a:solidFill>
              </a:rPr>
              <a:t>What To Expect…</a:t>
            </a:r>
            <a:endParaRPr lang="en-US" dirty="0">
              <a:solidFill>
                <a:srgbClr val="ABBA52"/>
              </a:solidFill>
            </a:endParaRPr>
          </a:p>
        </p:txBody>
      </p:sp>
      <p:pic>
        <p:nvPicPr>
          <p:cNvPr id="4" name="slide 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8267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057400"/>
            <a:ext cx="7696200" cy="3810000"/>
          </a:xfrm>
        </p:spPr>
        <p:txBody>
          <a:bodyPr>
            <a:noAutofit/>
          </a:bodyPr>
          <a:lstStyle/>
          <a:p>
            <a:pPr>
              <a:buClr>
                <a:srgbClr val="ABBA52"/>
              </a:buClr>
            </a:pPr>
            <a:r>
              <a:rPr lang="en-US" sz="2400" dirty="0" smtClean="0"/>
              <a:t>Mondays and Fridays from 8:30am to 4:00pm.  Tuesdays, Wednesdays, and Thursdays from 8:30am to 8:00pm.  Other appointment hours are available upon request Monday-Friday</a:t>
            </a:r>
            <a:r>
              <a:rPr lang="en-US" sz="2400" dirty="0"/>
              <a:t>. Please call to make your </a:t>
            </a:r>
            <a:r>
              <a:rPr lang="en-US" sz="2400" dirty="0" smtClean="0"/>
              <a:t>appointment</a:t>
            </a:r>
          </a:p>
          <a:p>
            <a:pPr>
              <a:buClr>
                <a:srgbClr val="ABBA52"/>
              </a:buClr>
            </a:pPr>
            <a:r>
              <a:rPr lang="en-US" sz="2400" dirty="0" smtClean="0"/>
              <a:t> </a:t>
            </a:r>
            <a:r>
              <a:rPr lang="en-US" sz="2400" dirty="0"/>
              <a:t>In the case of inclement weather, an announcement of the closing of the Center for Family Life and Recovery, Inc. agency shall be posted through WKTV-Utica. Or call the office before travel in inclement weather. </a:t>
            </a:r>
          </a:p>
          <a:p>
            <a:pPr>
              <a:buClr>
                <a:srgbClr val="ABBA52"/>
              </a:buClr>
            </a:pPr>
            <a:r>
              <a:rPr lang="en-US" sz="2400" dirty="0"/>
              <a:t>Additionally, CFLR, Inc. EAP has a </a:t>
            </a:r>
            <a:r>
              <a:rPr lang="en-US" sz="2400" u="sng" dirty="0"/>
              <a:t>24 hour live answering service</a:t>
            </a:r>
            <a:r>
              <a:rPr lang="en-US" sz="2400" dirty="0"/>
              <a:t> </a:t>
            </a:r>
          </a:p>
          <a:p>
            <a:pPr>
              <a:buClr>
                <a:srgbClr val="ABBA52"/>
              </a:buClr>
            </a:pPr>
            <a:r>
              <a:rPr lang="en-US" sz="2400" dirty="0"/>
              <a:t>The answering service can also have the Counselor On Call contact you to talk with you about immediate issues</a:t>
            </a:r>
            <a:endParaRPr lang="en-US" sz="2400" dirty="0" smtClean="0"/>
          </a:p>
        </p:txBody>
      </p:sp>
      <p:sp>
        <p:nvSpPr>
          <p:cNvPr id="2" name="Title 1"/>
          <p:cNvSpPr>
            <a:spLocks noGrp="1"/>
          </p:cNvSpPr>
          <p:nvPr>
            <p:ph type="title"/>
          </p:nvPr>
        </p:nvSpPr>
        <p:spPr>
          <a:xfrm>
            <a:off x="152400" y="0"/>
            <a:ext cx="7543800" cy="1219200"/>
          </a:xfrm>
        </p:spPr>
        <p:txBody>
          <a:bodyPr/>
          <a:lstStyle/>
          <a:p>
            <a:r>
              <a:rPr lang="en-US" dirty="0" smtClean="0">
                <a:solidFill>
                  <a:srgbClr val="ABBA52"/>
                </a:solidFill>
              </a:rPr>
              <a:t>When Is EAP Available?</a:t>
            </a:r>
            <a:endParaRPr lang="en-US" dirty="0">
              <a:solidFill>
                <a:srgbClr val="ABBA52"/>
              </a:solidFill>
            </a:endParaRPr>
          </a:p>
        </p:txBody>
      </p:sp>
      <p:pic>
        <p:nvPicPr>
          <p:cNvPr id="4" name="slide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63901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81400"/>
            <a:ext cx="8458200" cy="2554545"/>
          </a:xfrm>
          <a:prstGeom prst="rect">
            <a:avLst/>
          </a:prstGeom>
        </p:spPr>
        <p:txBody>
          <a:bodyPr wrap="square">
            <a:spAutoFit/>
          </a:bodyPr>
          <a:lstStyle/>
          <a:p>
            <a:r>
              <a:rPr lang="en-US" sz="3200" b="1" dirty="0">
                <a:solidFill>
                  <a:srgbClr val="6D9E4C"/>
                </a:solidFill>
                <a:cs typeface="Aharoni" pitchFamily="2" charset="-79"/>
              </a:rPr>
              <a:t>Our Mission:</a:t>
            </a:r>
          </a:p>
          <a:p>
            <a:endParaRPr lang="en-US" sz="3200" b="1" dirty="0">
              <a:cs typeface="Aharoni" pitchFamily="2" charset="-79"/>
            </a:endParaRPr>
          </a:p>
          <a:p>
            <a:r>
              <a:rPr lang="en-US" sz="3200" b="1" dirty="0">
                <a:cs typeface="Aharoni" pitchFamily="2" charset="-79"/>
              </a:rPr>
              <a:t>To transform the lives of individuals and families by providing help and hope through </a:t>
            </a:r>
            <a:r>
              <a:rPr lang="en-US" sz="3200" b="1" dirty="0" smtClean="0">
                <a:cs typeface="Aharoni" pitchFamily="2" charset="-79"/>
              </a:rPr>
              <a:t>Advocacy</a:t>
            </a:r>
            <a:r>
              <a:rPr lang="en-US" sz="3200" b="1" dirty="0">
                <a:cs typeface="Aharoni" pitchFamily="2" charset="-79"/>
              </a:rPr>
              <a:t>, </a:t>
            </a:r>
            <a:r>
              <a:rPr lang="en-US" sz="3200" b="1" dirty="0" smtClean="0">
                <a:cs typeface="Aharoni" pitchFamily="2" charset="-79"/>
              </a:rPr>
              <a:t>Prevention</a:t>
            </a:r>
            <a:r>
              <a:rPr lang="en-US" sz="3200" b="1" dirty="0">
                <a:cs typeface="Aharoni" pitchFamily="2" charset="-79"/>
              </a:rPr>
              <a:t>, </a:t>
            </a:r>
            <a:r>
              <a:rPr lang="en-US" sz="3200" b="1" dirty="0" smtClean="0">
                <a:cs typeface="Aharoni" pitchFamily="2" charset="-79"/>
              </a:rPr>
              <a:t>Counseling</a:t>
            </a:r>
            <a:r>
              <a:rPr lang="en-US" sz="3200" b="1" dirty="0">
                <a:cs typeface="Aharoni" pitchFamily="2" charset="-79"/>
              </a:rPr>
              <a:t>, </a:t>
            </a:r>
            <a:r>
              <a:rPr lang="en-US" sz="3200" b="1" dirty="0" smtClean="0">
                <a:cs typeface="Aharoni" pitchFamily="2" charset="-79"/>
              </a:rPr>
              <a:t>Recovery </a:t>
            </a:r>
            <a:r>
              <a:rPr lang="en-US" sz="3200" b="1" dirty="0">
                <a:cs typeface="Aharoni" pitchFamily="2" charset="-79"/>
              </a:rPr>
              <a:t>and </a:t>
            </a:r>
            <a:r>
              <a:rPr lang="en-US" sz="3200" b="1" dirty="0" smtClean="0">
                <a:cs typeface="Aharoni" pitchFamily="2" charset="-79"/>
              </a:rPr>
              <a:t>Training</a:t>
            </a:r>
            <a:r>
              <a:rPr lang="en-US" sz="3200" b="1" dirty="0">
                <a:cs typeface="Aharoni" pitchFamily="2" charset="-79"/>
              </a:rPr>
              <a:t>. </a:t>
            </a:r>
          </a:p>
        </p:txBody>
      </p:sp>
      <p:pic>
        <p:nvPicPr>
          <p:cNvPr id="3" name="Picture 2" descr="C:\Users\Public\Pictures\Sample Pictures\CFLR Logo Screensaver 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6954" y="228600"/>
            <a:ext cx="5777538" cy="3344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5314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696200" cy="3810000"/>
          </a:xfrm>
        </p:spPr>
        <p:txBody>
          <a:bodyPr>
            <a:normAutofit/>
          </a:bodyPr>
          <a:lstStyle/>
          <a:p>
            <a:pPr>
              <a:buClr>
                <a:srgbClr val="ABBA52"/>
              </a:buClr>
            </a:pPr>
            <a:r>
              <a:rPr lang="en-US" sz="2400" dirty="0" smtClean="0"/>
              <a:t>CFLR, Inc. EAP provides short-term counseling services.  For long term interventions (more than about seven sessions per issue).  </a:t>
            </a:r>
            <a:r>
              <a:rPr lang="en-US" sz="2400" dirty="0" smtClean="0">
                <a:solidFill>
                  <a:srgbClr val="92D050"/>
                </a:solidFill>
              </a:rPr>
              <a:t>A Counselor will:</a:t>
            </a:r>
          </a:p>
          <a:p>
            <a:pPr marL="1828800" indent="0">
              <a:buClr>
                <a:srgbClr val="ABBA52"/>
              </a:buClr>
              <a:buNone/>
            </a:pPr>
            <a:r>
              <a:rPr lang="en-US" sz="2400" dirty="0" smtClean="0"/>
              <a:t>Refer out to a specialist in the community. </a:t>
            </a:r>
          </a:p>
          <a:p>
            <a:pPr marL="1828800" indent="0">
              <a:buClr>
                <a:srgbClr val="ABBA52"/>
              </a:buClr>
              <a:buNone/>
            </a:pPr>
            <a:r>
              <a:rPr lang="en-US" sz="2400" dirty="0" smtClean="0"/>
              <a:t>The cost incurred will be your responsibility.  The Counselor will assist you in finding a specialist that accepts your insurance, or a specialist that works on a sliding fee scale, or a free Community </a:t>
            </a:r>
            <a:r>
              <a:rPr lang="en-US" sz="2400" dirty="0"/>
              <a:t>B</a:t>
            </a:r>
            <a:r>
              <a:rPr lang="en-US" sz="2400" dirty="0" smtClean="0"/>
              <a:t>ased program.</a:t>
            </a:r>
            <a:endParaRPr lang="en-US" sz="2400" dirty="0"/>
          </a:p>
        </p:txBody>
      </p:sp>
      <p:sp>
        <p:nvSpPr>
          <p:cNvPr id="2" name="Title 1"/>
          <p:cNvSpPr>
            <a:spLocks noGrp="1"/>
          </p:cNvSpPr>
          <p:nvPr>
            <p:ph type="title"/>
          </p:nvPr>
        </p:nvSpPr>
        <p:spPr>
          <a:xfrm>
            <a:off x="152400" y="228600"/>
            <a:ext cx="7543800" cy="1828800"/>
          </a:xfrm>
        </p:spPr>
        <p:txBody>
          <a:bodyPr/>
          <a:lstStyle/>
          <a:p>
            <a:r>
              <a:rPr lang="en-US" dirty="0" smtClean="0">
                <a:solidFill>
                  <a:srgbClr val="ABBA52"/>
                </a:solidFill>
              </a:rPr>
              <a:t>Is There A Time There Is A Fee For Service?</a:t>
            </a:r>
            <a:endParaRPr lang="en-US" dirty="0">
              <a:solidFill>
                <a:srgbClr val="ABBA52"/>
              </a:solidFill>
            </a:endParaRPr>
          </a:p>
        </p:txBody>
      </p:sp>
      <p:pic>
        <p:nvPicPr>
          <p:cNvPr id="4" name="slide 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01498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696200" cy="3810000"/>
          </a:xfrm>
        </p:spPr>
        <p:txBody>
          <a:bodyPr>
            <a:normAutofit/>
          </a:bodyPr>
          <a:lstStyle/>
          <a:p>
            <a:pPr>
              <a:buClr>
                <a:srgbClr val="ABBA52"/>
              </a:buClr>
            </a:pPr>
            <a:r>
              <a:rPr lang="en-US" sz="2400" dirty="0" smtClean="0"/>
              <a:t>CFLR, Inc. EAP’s main office is located at:  502 Court Street, Suite 401, Utica NY.</a:t>
            </a:r>
          </a:p>
          <a:p>
            <a:pPr>
              <a:buClr>
                <a:srgbClr val="ABBA52"/>
              </a:buClr>
            </a:pPr>
            <a:r>
              <a:rPr lang="en-US" sz="2400" dirty="0" smtClean="0"/>
              <a:t>Satellite locations at: 205 N. Washington St, Herkimer, NY and 414 North James Street, Rome, NY.  </a:t>
            </a:r>
            <a:endParaRPr lang="en-US" sz="2400" dirty="0"/>
          </a:p>
          <a:p>
            <a:pPr>
              <a:buClr>
                <a:srgbClr val="ABBA52"/>
              </a:buClr>
            </a:pPr>
            <a:r>
              <a:rPr lang="en-US" sz="2400" dirty="0" smtClean="0"/>
              <a:t>Employees located 50+ miles from the Utica, Rome, or Herkimer offices can call 315.733.1726 or 1.800.729.6822  for a location near you, or refer to information from your Human Resources Department/representative.</a:t>
            </a:r>
            <a:endParaRPr lang="en-US" sz="2400" dirty="0"/>
          </a:p>
        </p:txBody>
      </p:sp>
      <p:sp>
        <p:nvSpPr>
          <p:cNvPr id="2" name="Title 1"/>
          <p:cNvSpPr>
            <a:spLocks noGrp="1"/>
          </p:cNvSpPr>
          <p:nvPr>
            <p:ph type="title"/>
          </p:nvPr>
        </p:nvSpPr>
        <p:spPr>
          <a:xfrm>
            <a:off x="152400" y="228600"/>
            <a:ext cx="7543800" cy="1219200"/>
          </a:xfrm>
        </p:spPr>
        <p:txBody>
          <a:bodyPr/>
          <a:lstStyle/>
          <a:p>
            <a:r>
              <a:rPr lang="en-US" dirty="0" smtClean="0">
                <a:solidFill>
                  <a:srgbClr val="ABBA52"/>
                </a:solidFill>
              </a:rPr>
              <a:t>Locations</a:t>
            </a:r>
            <a:endParaRPr lang="en-US" dirty="0">
              <a:solidFill>
                <a:srgbClr val="ABBA52"/>
              </a:solidFill>
            </a:endParaRPr>
          </a:p>
        </p:txBody>
      </p:sp>
      <p:pic>
        <p:nvPicPr>
          <p:cNvPr id="4" name="slide 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76014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3" y="730469"/>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77240" y="533400"/>
            <a:ext cx="7543800" cy="2209800"/>
          </a:xfrm>
        </p:spPr>
        <p:txBody>
          <a:bodyPr/>
          <a:lstStyle/>
          <a:p>
            <a:pPr algn="ctr"/>
            <a:r>
              <a:rPr lang="en-US" b="1" dirty="0" smtClean="0">
                <a:solidFill>
                  <a:srgbClr val="ABBA52"/>
                </a:solidFill>
              </a:rPr>
              <a:t>Email A Counselor</a:t>
            </a:r>
            <a:endParaRPr lang="en-US" b="1" dirty="0">
              <a:solidFill>
                <a:srgbClr val="ABBA52"/>
              </a:solidFill>
            </a:endParaRPr>
          </a:p>
        </p:txBody>
      </p:sp>
      <p:sp>
        <p:nvSpPr>
          <p:cNvPr id="6" name="Text Placeholder 1"/>
          <p:cNvSpPr txBox="1">
            <a:spLocks/>
          </p:cNvSpPr>
          <p:nvPr/>
        </p:nvSpPr>
        <p:spPr>
          <a:xfrm>
            <a:off x="2133600" y="3505200"/>
            <a:ext cx="5638800" cy="3200400"/>
          </a:xfrm>
          <a:prstGeom prst="rect">
            <a:avLst/>
          </a:prstGeom>
        </p:spPr>
        <p:txBody>
          <a:bodyPr vert="horz" lIns="91440" tIns="45720" rIns="91440" bIns="45720" rtlCol="0" anchor="ctr">
            <a:normAutofit fontScale="47500" lnSpcReduction="20000"/>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r>
              <a:rPr lang="en-US" sz="5100" dirty="0" smtClean="0"/>
              <a:t>Sometimes you just have a question and may want to seek some answers via phone or email.</a:t>
            </a:r>
          </a:p>
          <a:p>
            <a:endParaRPr lang="en-US" sz="3800" dirty="0" smtClean="0"/>
          </a:p>
          <a:p>
            <a:r>
              <a:rPr lang="en-US" sz="4400" dirty="0" smtClean="0"/>
              <a:t>Call the EAP for answers to your questions.</a:t>
            </a:r>
          </a:p>
          <a:p>
            <a:r>
              <a:rPr lang="en-US" sz="4400" dirty="0" smtClean="0"/>
              <a:t>You may also email questions to </a:t>
            </a:r>
            <a:r>
              <a:rPr lang="en-US" sz="4400" dirty="0" smtClean="0">
                <a:solidFill>
                  <a:srgbClr val="92D050"/>
                </a:solidFill>
              </a:rPr>
              <a:t>eap@cflrinc.org.  </a:t>
            </a:r>
            <a:r>
              <a:rPr lang="en-US" sz="4400" dirty="0" smtClean="0"/>
              <a:t>If you have immediate needs, calling is suggested instead of email for a faster response.  </a:t>
            </a:r>
          </a:p>
          <a:p>
            <a:r>
              <a:rPr lang="en-US" sz="4400" dirty="0" smtClean="0"/>
              <a:t>*Please be advised that EAP cannot ensure </a:t>
            </a:r>
            <a:r>
              <a:rPr lang="en-US" sz="4400" smtClean="0"/>
              <a:t>the confidentiality of </a:t>
            </a:r>
            <a:r>
              <a:rPr lang="en-US" sz="4400" dirty="0" smtClean="0"/>
              <a:t>email.</a:t>
            </a:r>
          </a:p>
          <a:p>
            <a:endParaRPr lang="en-US" dirty="0"/>
          </a:p>
          <a:p>
            <a:endParaRPr lang="en-US" dirty="0" smtClean="0"/>
          </a:p>
          <a:p>
            <a:endParaRPr lang="en-US" dirty="0"/>
          </a:p>
        </p:txBody>
      </p:sp>
      <p:pic>
        <p:nvPicPr>
          <p:cNvPr id="5" name="slide 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109893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0" y="3962400"/>
            <a:ext cx="3352800" cy="2392363"/>
          </a:xfrm>
          <a:prstGeom prst="rect">
            <a:avLst/>
          </a:prstGeom>
        </p:spPr>
        <p:txBody>
          <a:bodyPr>
            <a:normAutofit/>
          </a:bodyPr>
          <a:lstStyle/>
          <a:p>
            <a:pPr marL="18288" indent="0">
              <a:buClr>
                <a:srgbClr val="ABBA52"/>
              </a:buClr>
              <a:buNone/>
            </a:pPr>
            <a:r>
              <a:rPr lang="en-US" sz="2800" dirty="0" smtClean="0"/>
              <a:t>Self Quiz-test your knowledge of the EAP program on the following slides…</a:t>
            </a:r>
            <a:endParaRPr lang="en-US" sz="2800" dirty="0"/>
          </a:p>
        </p:txBody>
      </p:sp>
      <p:pic>
        <p:nvPicPr>
          <p:cNvPr id="1026" name="Picture 2" descr="http://www.electroschematics.com/wp-content/uploads/2014/03/ready-quiz.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6781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 name="slide 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798149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EAP appointments are usually made within three business days from the time the call is received.</a:t>
            </a:r>
          </a:p>
          <a:p>
            <a:pPr marL="18288" indent="0">
              <a:buClr>
                <a:srgbClr val="ABBA52"/>
              </a:buClr>
              <a:buNone/>
            </a:pPr>
            <a:r>
              <a:rPr lang="en-US" dirty="0" smtClean="0"/>
              <a:t>True or False?  See the answer on the next page…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6927626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answer is…</a:t>
            </a:r>
            <a:r>
              <a:rPr lang="en-US" sz="4000" dirty="0" smtClean="0">
                <a:solidFill>
                  <a:srgbClr val="ABBA52"/>
                </a:solidFill>
              </a:rPr>
              <a:t>True.</a:t>
            </a:r>
          </a:p>
          <a:p>
            <a:pPr marL="18288" indent="0">
              <a:buClr>
                <a:srgbClr val="ABBA52"/>
              </a:buClr>
              <a:buNone/>
            </a:pPr>
            <a:r>
              <a:rPr lang="en-US" dirty="0" smtClean="0"/>
              <a:t>Appointments are usually able to be booked right away, but this is dependent on when you want to come in.  In times of high volume there may be a slight delay.  EAP maintains a client cancellation list and may reach out to clients to offer the first available appointment in the case of a cancelled appointment.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85039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EAP Counselor will only help a client who comes in with a ‘short-term’ problem.</a:t>
            </a:r>
          </a:p>
          <a:p>
            <a:pPr marL="18288" indent="0">
              <a:buClr>
                <a:srgbClr val="ABBA52"/>
              </a:buClr>
              <a:buNone/>
            </a:pPr>
            <a:r>
              <a:rPr lang="en-US" dirty="0" smtClean="0"/>
              <a:t>True or False?  See the answer on the next page…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6239515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answer is…</a:t>
            </a:r>
            <a:r>
              <a:rPr lang="en-US" sz="4000" dirty="0" smtClean="0">
                <a:solidFill>
                  <a:srgbClr val="ABBA52"/>
                </a:solidFill>
              </a:rPr>
              <a:t>False.</a:t>
            </a:r>
          </a:p>
          <a:p>
            <a:pPr marL="18288" indent="0">
              <a:buClr>
                <a:srgbClr val="ABBA52"/>
              </a:buClr>
              <a:buNone/>
            </a:pPr>
            <a:r>
              <a:rPr lang="en-US" dirty="0" smtClean="0"/>
              <a:t>EAP Counselors always conduct an assessment of your situation first.  If the issue is more long-term, requiring more than seven visits to address, the Counselor will work with you to establish a plan of action and may ultimately work with you to refer out to a local resource if need be.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1606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Your Employer will not be informed of your visit to the EAP as a self or suggested referral.</a:t>
            </a:r>
          </a:p>
          <a:p>
            <a:pPr marL="18288" indent="0">
              <a:buClr>
                <a:srgbClr val="ABBA52"/>
              </a:buClr>
              <a:buNone/>
            </a:pPr>
            <a:r>
              <a:rPr lang="en-US" dirty="0" smtClean="0"/>
              <a:t>True or False?  See the answer on the next page…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874180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answer is…</a:t>
            </a:r>
            <a:r>
              <a:rPr lang="en-US" sz="4000" dirty="0" smtClean="0">
                <a:solidFill>
                  <a:srgbClr val="ABBA52"/>
                </a:solidFill>
              </a:rPr>
              <a:t>True.</a:t>
            </a:r>
          </a:p>
          <a:p>
            <a:pPr marL="18288" indent="0">
              <a:buClr>
                <a:srgbClr val="ABBA52"/>
              </a:buClr>
              <a:buNone/>
            </a:pPr>
            <a:r>
              <a:rPr lang="en-US" dirty="0" smtClean="0"/>
              <a:t>EAP does not inform your employer of your visit to us if you present as a self or suggested referral.</a:t>
            </a:r>
          </a:p>
          <a:p>
            <a:pPr marL="18288" indent="0">
              <a:buClr>
                <a:srgbClr val="ABBA52"/>
              </a:buClr>
              <a:buNone/>
            </a:pPr>
            <a:r>
              <a:rPr lang="en-US" dirty="0" smtClean="0"/>
              <a:t>If you have been sent to EAP through a Supervisory (Mandated) Referral the EAP will communicate to the referring supervisor that you are coming to sessions, but will not release any information beyond that unless you want the EAP to so by signing a release of information.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24225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3" y="730469"/>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77240" y="533400"/>
            <a:ext cx="7543800" cy="2209800"/>
          </a:xfrm>
        </p:spPr>
        <p:txBody>
          <a:bodyPr/>
          <a:lstStyle/>
          <a:p>
            <a:pPr algn="ctr"/>
            <a:r>
              <a:rPr lang="en-US" sz="5500" b="1" dirty="0" smtClean="0">
                <a:solidFill>
                  <a:srgbClr val="ABBA52"/>
                </a:solidFill>
              </a:rPr>
              <a:t>Understanding Your EAP Benefit- EAP Orientation </a:t>
            </a:r>
            <a:endParaRPr lang="en-US" sz="5500" b="1" dirty="0">
              <a:solidFill>
                <a:srgbClr val="ABBA52"/>
              </a:solidFill>
            </a:endParaRPr>
          </a:p>
        </p:txBody>
      </p:sp>
      <p:sp>
        <p:nvSpPr>
          <p:cNvPr id="6" name="Text Placeholder 1"/>
          <p:cNvSpPr txBox="1">
            <a:spLocks/>
          </p:cNvSpPr>
          <p:nvPr/>
        </p:nvSpPr>
        <p:spPr>
          <a:xfrm>
            <a:off x="2133600" y="3231049"/>
            <a:ext cx="4495800" cy="2560151"/>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r>
              <a:rPr lang="en-US" i="1" dirty="0" smtClean="0"/>
              <a:t>Center for Family Life and Recovery, Inc. Employee Assistance Program</a:t>
            </a:r>
          </a:p>
          <a:p>
            <a:r>
              <a:rPr lang="en-US" i="1" dirty="0" smtClean="0"/>
              <a:t> Main Office: 502 Court Street, Suite 401, Utica, NY 13502</a:t>
            </a:r>
          </a:p>
          <a:p>
            <a:r>
              <a:rPr lang="en-US" i="1" dirty="0" smtClean="0"/>
              <a:t>315.733.1726 or 1.800.729.6822</a:t>
            </a:r>
            <a:endParaRPr lang="en-US" dirty="0"/>
          </a:p>
        </p:txBody>
      </p:sp>
    </p:spTree>
    <p:extLst>
      <p:ext uri="{BB962C8B-B14F-4D97-AF65-F5344CB8AC3E}">
        <p14:creationId xmlns:p14="http://schemas.microsoft.com/office/powerpoint/2010/main" val="2784744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EAP only covers employees.</a:t>
            </a:r>
          </a:p>
          <a:p>
            <a:pPr marL="18288" indent="0">
              <a:buClr>
                <a:srgbClr val="ABBA52"/>
              </a:buClr>
              <a:buNone/>
            </a:pPr>
            <a:r>
              <a:rPr lang="en-US" dirty="0" smtClean="0"/>
              <a:t>True or False?  See the answer on the next page…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8025879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answer is…</a:t>
            </a:r>
            <a:r>
              <a:rPr lang="en-US" sz="4000" dirty="0" smtClean="0">
                <a:solidFill>
                  <a:srgbClr val="ABBA52"/>
                </a:solidFill>
              </a:rPr>
              <a:t>False.</a:t>
            </a:r>
          </a:p>
          <a:p>
            <a:pPr marL="18288" indent="0">
              <a:buClr>
                <a:srgbClr val="ABBA52"/>
              </a:buClr>
              <a:buNone/>
            </a:pPr>
            <a:r>
              <a:rPr lang="en-US" dirty="0" smtClean="0"/>
              <a:t>EAP covers you as the employee but also qualified family members, too!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72868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EAP provides help with personal and professional issues.</a:t>
            </a:r>
          </a:p>
          <a:p>
            <a:pPr marL="18288" indent="0">
              <a:buClr>
                <a:srgbClr val="ABBA52"/>
              </a:buClr>
              <a:buNone/>
            </a:pPr>
            <a:r>
              <a:rPr lang="en-US" dirty="0" smtClean="0"/>
              <a:t>True or False?  See the answer on the next page…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6235637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answer is…</a:t>
            </a:r>
            <a:r>
              <a:rPr lang="en-US" sz="4000" dirty="0" smtClean="0">
                <a:solidFill>
                  <a:srgbClr val="ABBA52"/>
                </a:solidFill>
              </a:rPr>
              <a:t>True.</a:t>
            </a:r>
          </a:p>
          <a:p>
            <a:pPr marL="18288" indent="0">
              <a:buClr>
                <a:srgbClr val="ABBA52"/>
              </a:buClr>
              <a:buNone/>
            </a:pPr>
            <a:r>
              <a:rPr lang="en-US" dirty="0" smtClean="0"/>
              <a:t>EAP can see employees about a number personal and professional issues including relationship concerns, financial troubles, mental health problems, and professional work concerns.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03903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CFLR, Inc. EAP offices are located in the Mohawk Valley.  Employees 50+ miles away cannot use EAP.</a:t>
            </a:r>
          </a:p>
          <a:p>
            <a:pPr marL="18288" indent="0">
              <a:buClr>
                <a:srgbClr val="ABBA52"/>
              </a:buClr>
              <a:buNone/>
            </a:pPr>
            <a:r>
              <a:rPr lang="en-US" dirty="0" smtClean="0"/>
              <a:t>True or False?  See the answer on the next page…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9285499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answer is…</a:t>
            </a:r>
            <a:r>
              <a:rPr lang="en-US" sz="4000" dirty="0" smtClean="0">
                <a:solidFill>
                  <a:srgbClr val="ABBA52"/>
                </a:solidFill>
              </a:rPr>
              <a:t>False.</a:t>
            </a:r>
          </a:p>
          <a:p>
            <a:pPr marL="18288" indent="0">
              <a:buClr>
                <a:srgbClr val="ABBA52"/>
              </a:buClr>
              <a:buNone/>
            </a:pPr>
            <a:r>
              <a:rPr lang="en-US" dirty="0" smtClean="0"/>
              <a:t>Employees living 50+ miles away from the Mohawk Valley Area can either contact their Human Resources Department or designee for information or can call CFLR, Inc. EAP for information on an office closer to them at 315.733.1726 or 1.800.729.6822.</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59134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EAP is not confidential and you need to enter at your own risk.</a:t>
            </a:r>
          </a:p>
          <a:p>
            <a:pPr marL="18288" indent="0">
              <a:buClr>
                <a:srgbClr val="ABBA52"/>
              </a:buClr>
              <a:buNone/>
            </a:pPr>
            <a:r>
              <a:rPr lang="en-US" dirty="0" smtClean="0"/>
              <a:t>True or False?  See the answer on the next page…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50158371"/>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answer is…</a:t>
            </a:r>
            <a:r>
              <a:rPr lang="en-US" sz="4000" dirty="0" smtClean="0">
                <a:solidFill>
                  <a:srgbClr val="ABBA52"/>
                </a:solidFill>
              </a:rPr>
              <a:t>False.</a:t>
            </a:r>
          </a:p>
          <a:p>
            <a:pPr marL="18288" indent="0">
              <a:buClr>
                <a:srgbClr val="ABBA52"/>
              </a:buClr>
              <a:buNone/>
            </a:pPr>
            <a:r>
              <a:rPr lang="en-US" dirty="0" smtClean="0"/>
              <a:t>EAP is a confidential service.  Appointments are made by calling in advance, which protects your confidentiality.  Appointments are never booked back to back with clients from the same company or organization.</a:t>
            </a:r>
          </a:p>
          <a:p>
            <a:pPr marL="18288" indent="0">
              <a:buClr>
                <a:srgbClr val="ABBA52"/>
              </a:buClr>
              <a:buNone/>
            </a:pPr>
            <a:r>
              <a:rPr lang="en-US" dirty="0" smtClean="0"/>
              <a:t>EAP adheres to State and Federal guidelines for confidentiality including H.I.P.A.A.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9832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EAP does not offer evening hours.</a:t>
            </a:r>
          </a:p>
          <a:p>
            <a:pPr marL="18288" indent="0">
              <a:buClr>
                <a:srgbClr val="ABBA52"/>
              </a:buClr>
              <a:buNone/>
            </a:pPr>
            <a:r>
              <a:rPr lang="en-US" dirty="0" smtClean="0"/>
              <a:t>True or False?  See the answer on the next page…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4447080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answer is…</a:t>
            </a:r>
            <a:r>
              <a:rPr lang="en-US" sz="4000" dirty="0" smtClean="0">
                <a:solidFill>
                  <a:srgbClr val="ABBA52"/>
                </a:solidFill>
              </a:rPr>
              <a:t>False</a:t>
            </a:r>
            <a:r>
              <a:rPr lang="en-US" sz="4000" dirty="0" smtClean="0"/>
              <a:t>.</a:t>
            </a:r>
          </a:p>
          <a:p>
            <a:pPr marL="18288" indent="0">
              <a:buClr>
                <a:srgbClr val="ABBA52"/>
              </a:buClr>
              <a:buNone/>
            </a:pPr>
            <a:r>
              <a:rPr lang="en-US" dirty="0" smtClean="0"/>
              <a:t>EAP does offer extended evening hours on Tuesday, Wednesday, and Thursdays.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78783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4192"/>
            <a:ext cx="9144000" cy="1478449"/>
          </a:xfrm>
          <a:prstGeom prst="rect">
            <a:avLst/>
          </a:prstGeom>
          <a:solidFill>
            <a:srgbClr val="ABBA52">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a:spLocks noGrp="1"/>
          </p:cNvSpPr>
          <p:nvPr>
            <p:ph type="body" idx="1"/>
          </p:nvPr>
        </p:nvSpPr>
        <p:spPr>
          <a:xfrm>
            <a:off x="4495800" y="4069249"/>
            <a:ext cx="4800600" cy="2712551"/>
          </a:xfrm>
        </p:spPr>
        <p:txBody>
          <a:bodyPr numCol="2" spcCol="182880">
            <a:normAutofit/>
          </a:bodyPr>
          <a:lstStyle/>
          <a:p>
            <a:r>
              <a:rPr lang="en-US" sz="1600" dirty="0" smtClean="0">
                <a:effectLst/>
              </a:rPr>
              <a:t>Center </a:t>
            </a:r>
            <a:r>
              <a:rPr lang="en-US" sz="1600" dirty="0">
                <a:effectLst/>
              </a:rPr>
              <a:t>for Family Life and Recovery, Inc.</a:t>
            </a:r>
          </a:p>
          <a:p>
            <a:r>
              <a:rPr lang="en-US" sz="1600" dirty="0">
                <a:effectLst/>
              </a:rPr>
              <a:t>502 Court Street, Suite 401</a:t>
            </a:r>
          </a:p>
          <a:p>
            <a:r>
              <a:rPr lang="en-US" sz="1600" dirty="0">
                <a:effectLst/>
              </a:rPr>
              <a:t>Utica, New York 13502</a:t>
            </a:r>
          </a:p>
          <a:p>
            <a:r>
              <a:rPr lang="en-US" sz="1600" dirty="0">
                <a:effectLst/>
              </a:rPr>
              <a:t>Phone:  </a:t>
            </a:r>
            <a:r>
              <a:rPr lang="en-US" sz="1600" dirty="0" smtClean="0">
                <a:effectLst/>
              </a:rPr>
              <a:t>315.733.1726</a:t>
            </a:r>
            <a:endParaRPr lang="en-US" sz="1600" dirty="0">
              <a:effectLst/>
            </a:endParaRPr>
          </a:p>
          <a:p>
            <a:r>
              <a:rPr lang="en-US" sz="1600" dirty="0">
                <a:effectLst/>
              </a:rPr>
              <a:t>Fax:      315.733.1789</a:t>
            </a:r>
          </a:p>
          <a:p>
            <a:endParaRPr lang="en-US" dirty="0"/>
          </a:p>
        </p:txBody>
      </p:sp>
      <p:sp>
        <p:nvSpPr>
          <p:cNvPr id="3" name="Title 2"/>
          <p:cNvSpPr>
            <a:spLocks noGrp="1"/>
          </p:cNvSpPr>
          <p:nvPr>
            <p:ph type="title"/>
          </p:nvPr>
        </p:nvSpPr>
        <p:spPr>
          <a:xfrm>
            <a:off x="1524000" y="12192"/>
            <a:ext cx="7620000" cy="2350008"/>
          </a:xfrm>
        </p:spPr>
        <p:txBody>
          <a:bodyPr/>
          <a:lstStyle/>
          <a:p>
            <a:r>
              <a:rPr lang="en-US" sz="4800" dirty="0">
                <a:effectLst/>
              </a:rPr>
              <a:t/>
            </a:r>
            <a:br>
              <a:rPr lang="en-US" sz="4800" dirty="0">
                <a:effectLst/>
              </a:rPr>
            </a:br>
            <a:r>
              <a:rPr lang="en-US" sz="4800" dirty="0" smtClean="0">
                <a:effectLst/>
              </a:rPr>
              <a:t>EAP Counselor</a:t>
            </a:r>
            <a:endParaRPr lang="en-US" sz="4800" dirty="0"/>
          </a:p>
        </p:txBody>
      </p:sp>
      <p:sp>
        <p:nvSpPr>
          <p:cNvPr id="2" name="Rectangle 1"/>
          <p:cNvSpPr/>
          <p:nvPr/>
        </p:nvSpPr>
        <p:spPr>
          <a:xfrm>
            <a:off x="1752600" y="2743200"/>
            <a:ext cx="5019013"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Courtney Haas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83040689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EAP only offers help for employees having workplace troubles.</a:t>
            </a:r>
          </a:p>
          <a:p>
            <a:pPr marL="18288" indent="0">
              <a:buClr>
                <a:srgbClr val="ABBA52"/>
              </a:buClr>
              <a:buNone/>
            </a:pPr>
            <a:r>
              <a:rPr lang="en-US" dirty="0" smtClean="0"/>
              <a:t>True or False?  See the answer on the next page…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4444613"/>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normAutofit/>
          </a:bodyPr>
          <a:lstStyle/>
          <a:p>
            <a:r>
              <a:rPr lang="en-US" dirty="0" smtClean="0">
                <a:solidFill>
                  <a:srgbClr val="ABBA52"/>
                </a:solidFill>
              </a:rPr>
              <a:t>EAP Self-Quiz</a:t>
            </a:r>
            <a:endParaRPr lang="en-US" dirty="0">
              <a:solidFill>
                <a:srgbClr val="ABBA52"/>
              </a:solidFill>
            </a:endParaRPr>
          </a:p>
        </p:txBody>
      </p:sp>
      <p:sp>
        <p:nvSpPr>
          <p:cNvPr id="3" name="Content Placeholder 2"/>
          <p:cNvSpPr>
            <a:spLocks noGrp="1"/>
          </p:cNvSpPr>
          <p:nvPr>
            <p:ph sz="quarter" idx="13"/>
          </p:nvPr>
        </p:nvSpPr>
        <p:spPr>
          <a:xfrm>
            <a:off x="914400" y="1524000"/>
            <a:ext cx="4495800" cy="4525963"/>
          </a:xfrm>
          <a:prstGeom prst="rect">
            <a:avLst/>
          </a:prstGeom>
        </p:spPr>
        <p:txBody>
          <a:bodyPr>
            <a:normAutofit/>
          </a:bodyPr>
          <a:lstStyle/>
          <a:p>
            <a:pPr marL="18288" indent="0">
              <a:buClr>
                <a:srgbClr val="ABBA52"/>
              </a:buClr>
              <a:buNone/>
            </a:pPr>
            <a:r>
              <a:rPr lang="en-US" sz="4000" dirty="0" smtClean="0"/>
              <a:t>The answer is…</a:t>
            </a:r>
            <a:r>
              <a:rPr lang="en-US" sz="4000" dirty="0" smtClean="0">
                <a:solidFill>
                  <a:srgbClr val="ABBA52"/>
                </a:solidFill>
              </a:rPr>
              <a:t>False.</a:t>
            </a:r>
          </a:p>
          <a:p>
            <a:pPr marL="18288" indent="0">
              <a:buClr>
                <a:srgbClr val="ABBA52"/>
              </a:buClr>
              <a:buNone/>
            </a:pPr>
            <a:r>
              <a:rPr lang="en-US" dirty="0" smtClean="0"/>
              <a:t>EAP can help with a variety of personal and professional issues.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953000"/>
            <a:ext cx="3047571" cy="1764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3190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4000"/>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78676" y="1221466"/>
            <a:ext cx="8686800" cy="923330"/>
          </a:xfrm>
          <a:prstGeom prst="rect">
            <a:avLst/>
          </a:prstGeom>
          <a:noFill/>
        </p:spPr>
        <p:txBody>
          <a:bodyPr wrap="square" rtlCol="0" anchor="ctr">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a:t>
            </a:r>
          </a:p>
        </p:txBody>
      </p:sp>
      <p:sp>
        <p:nvSpPr>
          <p:cNvPr id="2" name="TextBox 1"/>
          <p:cNvSpPr txBox="1"/>
          <p:nvPr/>
        </p:nvSpPr>
        <p:spPr>
          <a:xfrm>
            <a:off x="0" y="2819400"/>
            <a:ext cx="9144000" cy="3662541"/>
          </a:xfrm>
          <a:prstGeom prst="rect">
            <a:avLst/>
          </a:prstGeom>
          <a:noFill/>
        </p:spPr>
        <p:txBody>
          <a:bodyPr wrap="square" rtlCol="0">
            <a:spAutoFit/>
          </a:bodyPr>
          <a:lstStyle/>
          <a:p>
            <a:pPr algn="ctr"/>
            <a:r>
              <a:rPr lang="en-US" sz="4200" dirty="0" smtClean="0">
                <a:solidFill>
                  <a:srgbClr val="ABBA52"/>
                </a:solidFill>
                <a:effectLst>
                  <a:outerShdw blurRad="38100" dist="38100" dir="2700000" algn="tl">
                    <a:srgbClr val="000000">
                      <a:alpha val="43137"/>
                    </a:srgbClr>
                  </a:outerShdw>
                </a:effectLst>
                <a:ea typeface="+mj-ea"/>
                <a:cs typeface="+mj-cs"/>
              </a:rPr>
              <a:t>Contact us for answers.</a:t>
            </a:r>
          </a:p>
          <a:p>
            <a:pPr algn="ctr"/>
            <a:endParaRPr lang="en-US" sz="3500" dirty="0" smtClean="0">
              <a:solidFill>
                <a:prstClr val="white"/>
              </a:solidFill>
              <a:effectLst>
                <a:outerShdw blurRad="38100" dist="38100" dir="2700000" algn="tl">
                  <a:srgbClr val="000000">
                    <a:alpha val="43137"/>
                  </a:srgbClr>
                </a:outerShdw>
              </a:effectLst>
              <a:ea typeface="+mj-ea"/>
              <a:cs typeface="+mj-cs"/>
            </a:endParaRPr>
          </a:p>
          <a:p>
            <a:pPr algn="ctr"/>
            <a:r>
              <a:rPr lang="en-US" sz="2400" dirty="0"/>
              <a:t>Center for Family Life and Recovery, Inc.</a:t>
            </a:r>
          </a:p>
          <a:p>
            <a:pPr algn="ctr"/>
            <a:r>
              <a:rPr lang="en-US" sz="2400" dirty="0"/>
              <a:t>502 Court Street, Suite 401</a:t>
            </a:r>
          </a:p>
          <a:p>
            <a:pPr algn="ctr"/>
            <a:r>
              <a:rPr lang="en-US" sz="2400" dirty="0"/>
              <a:t>Utica, New York 13502</a:t>
            </a:r>
          </a:p>
          <a:p>
            <a:pPr algn="ctr"/>
            <a:r>
              <a:rPr lang="en-US" sz="2400" dirty="0"/>
              <a:t>Phone:  315.733.1726</a:t>
            </a:r>
          </a:p>
          <a:p>
            <a:pPr algn="ctr"/>
            <a:r>
              <a:rPr lang="en-US" sz="2400" dirty="0"/>
              <a:t>Fax:      315.733.1789</a:t>
            </a:r>
          </a:p>
          <a:p>
            <a:pPr algn="ctr"/>
            <a:endParaRPr lang="en-US" sz="3500" dirty="0">
              <a:solidFill>
                <a:prstClr val="white"/>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3428615682"/>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 y="184457"/>
            <a:ext cx="9144000" cy="933739"/>
          </a:xfrm>
          <a:prstGeom prst="rect">
            <a:avLst/>
          </a:prstGeom>
          <a:solidFill>
            <a:srgbClr val="ABBA52">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txBox="1">
            <a:spLocks/>
          </p:cNvSpPr>
          <p:nvPr/>
        </p:nvSpPr>
        <p:spPr>
          <a:xfrm>
            <a:off x="61748" y="211679"/>
            <a:ext cx="9144000" cy="978408"/>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t>Thank You For Participating</a:t>
            </a:r>
            <a:endParaRPr lang="en-US" b="1" dirty="0"/>
          </a:p>
        </p:txBody>
      </p:sp>
      <p:sp>
        <p:nvSpPr>
          <p:cNvPr id="4" name="TextBox 3"/>
          <p:cNvSpPr txBox="1"/>
          <p:nvPr/>
        </p:nvSpPr>
        <p:spPr>
          <a:xfrm>
            <a:off x="13138" y="1035269"/>
            <a:ext cx="9182100" cy="4678204"/>
          </a:xfrm>
          <a:prstGeom prst="rect">
            <a:avLst/>
          </a:prstGeom>
          <a:noFill/>
        </p:spPr>
        <p:txBody>
          <a:bodyPr wrap="square" rtlCol="0">
            <a:spAutoFit/>
          </a:bodyPr>
          <a:lstStyle/>
          <a:p>
            <a:endParaRPr lang="en-US" sz="1600"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sz="3600" dirty="0"/>
          </a:p>
          <a:p>
            <a:pPr algn="ctr"/>
            <a:r>
              <a:rPr lang="en-US" sz="3600" dirty="0" smtClean="0"/>
              <a:t>Request an electronic copy of today’s training by emailing:</a:t>
            </a:r>
          </a:p>
          <a:p>
            <a:pPr algn="ctr"/>
            <a:r>
              <a:rPr lang="en-US" sz="3600" dirty="0" smtClean="0"/>
              <a:t>eap@cflrinc.org </a:t>
            </a:r>
            <a:endParaRPr lang="en-US" sz="3600" dirty="0"/>
          </a:p>
          <a:p>
            <a:pPr algn="ctr"/>
            <a:endParaRPr lang="en-US" sz="1400" dirty="0"/>
          </a:p>
          <a:p>
            <a:pPr algn="ctr"/>
            <a:endParaRPr lang="en-US" sz="1600" dirty="0"/>
          </a:p>
        </p:txBody>
      </p:sp>
    </p:spTree>
    <p:extLst>
      <p:ext uri="{BB962C8B-B14F-4D97-AF65-F5344CB8AC3E}">
        <p14:creationId xmlns:p14="http://schemas.microsoft.com/office/powerpoint/2010/main" val="356749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579" y="1066800"/>
            <a:ext cx="3987887" cy="2308324"/>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Center for Family Life and Recovery, Inc. </a:t>
            </a:r>
          </a:p>
          <a:p>
            <a:r>
              <a:rPr lang="en-US" dirty="0" smtClean="0">
                <a:effectLst>
                  <a:outerShdw blurRad="38100" dist="38100" dir="2700000" algn="tl">
                    <a:srgbClr val="000000">
                      <a:alpha val="43137"/>
                    </a:srgbClr>
                  </a:outerShdw>
                </a:effectLst>
              </a:rPr>
              <a:t>Employee Assistance Program </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Utica Office:</a:t>
            </a:r>
          </a:p>
          <a:p>
            <a:r>
              <a:rPr lang="en-US" dirty="0" smtClean="0"/>
              <a:t>Center for Family Life and Recovery, Inc.</a:t>
            </a:r>
          </a:p>
          <a:p>
            <a:r>
              <a:rPr lang="en-US" dirty="0" smtClean="0"/>
              <a:t>502 Court Street, Suite 401</a:t>
            </a:r>
          </a:p>
          <a:p>
            <a:r>
              <a:rPr lang="en-US" dirty="0" smtClean="0"/>
              <a:t>Utica, New York 13502</a:t>
            </a:r>
          </a:p>
          <a:p>
            <a:r>
              <a:rPr lang="en-US" dirty="0" smtClean="0"/>
              <a:t>315.733.1709</a:t>
            </a:r>
            <a:endParaRPr lang="en-US" dirty="0"/>
          </a:p>
        </p:txBody>
      </p:sp>
      <p:sp>
        <p:nvSpPr>
          <p:cNvPr id="4" name="TextBox 3"/>
          <p:cNvSpPr txBox="1"/>
          <p:nvPr/>
        </p:nvSpPr>
        <p:spPr>
          <a:xfrm>
            <a:off x="318579" y="3505200"/>
            <a:ext cx="5455917" cy="2585323"/>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Offices in Herkimer and Rome </a:t>
            </a:r>
            <a:endParaRPr lang="en-US" dirty="0" smtClean="0"/>
          </a:p>
          <a:p>
            <a:endParaRPr lang="en-US" dirty="0"/>
          </a:p>
          <a:p>
            <a:r>
              <a:rPr lang="en-US" dirty="0" smtClean="0"/>
              <a:t>www.whenthereshelpthereshope.com</a:t>
            </a:r>
          </a:p>
          <a:p>
            <a:endParaRPr lang="en-US" dirty="0"/>
          </a:p>
          <a:p>
            <a:endParaRPr lang="en-US" dirty="0" smtClean="0"/>
          </a:p>
          <a:p>
            <a:r>
              <a:rPr lang="en-US" dirty="0" smtClean="0"/>
              <a:t>For locations 50+ miles from the Mohawk Valley Area,</a:t>
            </a:r>
          </a:p>
          <a:p>
            <a:r>
              <a:rPr lang="en-US" dirty="0" smtClean="0"/>
              <a:t>Please either contact your Human Resources Department </a:t>
            </a:r>
          </a:p>
          <a:p>
            <a:r>
              <a:rPr lang="en-US" dirty="0" smtClean="0"/>
              <a:t>or call EAP at 315.733.1726 or 1.800.729.6822 for more</a:t>
            </a:r>
          </a:p>
          <a:p>
            <a:r>
              <a:rPr lang="en-US" dirty="0"/>
              <a:t>i</a:t>
            </a:r>
            <a:r>
              <a:rPr lang="en-US" dirty="0" smtClean="0"/>
              <a:t>nformation on locations near you.</a:t>
            </a:r>
          </a:p>
        </p:txBody>
      </p:sp>
      <p:pic>
        <p:nvPicPr>
          <p:cNvPr id="6146" name="Picture 2" descr="F:\CFLR Design and Ideas\seedl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9126"/>
            <a:ext cx="3361620" cy="251621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5" name="Picture 2" descr="C:\Users\Public\Pictures\Sample Pictures\CFLR Logo Screensaver 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265381"/>
            <a:ext cx="3392813" cy="19640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47" name="Picture 3" descr="F:\CFLR Design and Ideas\hands_104949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617" y="4229404"/>
            <a:ext cx="2783213" cy="18583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12156626"/>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1932" y="6663596"/>
            <a:ext cx="292068" cy="184666"/>
          </a:xfrm>
          <a:prstGeom prst="rect">
            <a:avLst/>
          </a:prstGeom>
          <a:noFill/>
        </p:spPr>
        <p:txBody>
          <a:bodyPr wrap="none" rtlCol="0">
            <a:spAutoFit/>
          </a:bodyPr>
          <a:lstStyle/>
          <a:p>
            <a:r>
              <a:rPr lang="en-US" sz="600" dirty="0" smtClean="0">
                <a:solidFill>
                  <a:schemeClr val="bg1">
                    <a:lumMod val="75000"/>
                    <a:lumOff val="25000"/>
                  </a:schemeClr>
                </a:solidFill>
              </a:rPr>
              <a:t>LM</a:t>
            </a:r>
            <a:endParaRPr lang="en-US" sz="600" dirty="0">
              <a:solidFill>
                <a:schemeClr val="bg1">
                  <a:lumMod val="75000"/>
                  <a:lumOff val="25000"/>
                </a:schemeClr>
              </a:solidFill>
            </a:endParaRPr>
          </a:p>
        </p:txBody>
      </p:sp>
      <p:pic>
        <p:nvPicPr>
          <p:cNvPr id="2" name="Picture 2" descr="F:\CFLR Design and Ideas\HomepageFINAL 2 6-2-12 (2)_cover phot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3" b="100000" l="100" r="100000">
                        <a14:foregroundMark x1="90728" y1="30037" x2="90728" y2="30037"/>
                        <a14:foregroundMark x1="90927" y1="36996" x2="90927" y2="36996"/>
                        <a14:foregroundMark x1="91326" y1="42125" x2="91326" y2="42125"/>
                        <a14:foregroundMark x1="91525" y1="48718" x2="91525" y2="48718"/>
                        <a14:foregroundMark x1="91625" y1="54945" x2="91625" y2="54945"/>
                      </a14:backgroundRemoval>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91" y="-76199"/>
            <a:ext cx="9553575" cy="267652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50" name="Picture 2" descr="C:\Users\Public\Pictures\Sample Pictures\CFLR Logo Screensaver Graph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55" y="1439487"/>
            <a:ext cx="7634776"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41258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effectLst/>
              </a:rPr>
              <a:t/>
            </a:r>
            <a:br>
              <a:rPr lang="en-US" sz="6000" dirty="0" smtClean="0">
                <a:effectLst/>
              </a:rPr>
            </a:br>
            <a:r>
              <a:rPr lang="en-US" sz="6000" dirty="0" smtClean="0">
                <a:effectLst>
                  <a:glow rad="139700">
                    <a:srgbClr val="92D050">
                      <a:alpha val="40000"/>
                    </a:srgbClr>
                  </a:glow>
                </a:effectLst>
              </a:rPr>
              <a:t>What </a:t>
            </a:r>
            <a:r>
              <a:rPr lang="en-US" sz="6000" dirty="0">
                <a:effectLst>
                  <a:glow rad="139700">
                    <a:srgbClr val="92D050">
                      <a:alpha val="40000"/>
                    </a:srgbClr>
                  </a:glow>
                </a:effectLst>
              </a:rPr>
              <a:t>does EAP stand for? </a:t>
            </a:r>
            <a:r>
              <a:rPr lang="en-US" sz="6000" dirty="0">
                <a:effectLst/>
              </a:rPr>
              <a:t/>
            </a:r>
            <a:br>
              <a:rPr lang="en-US" sz="6000" dirty="0">
                <a:effectLst/>
              </a:rPr>
            </a:br>
            <a:r>
              <a:rPr lang="en-US" sz="6000" dirty="0">
                <a:effectLst/>
              </a:rPr>
              <a:t> </a:t>
            </a:r>
            <a:br>
              <a:rPr lang="en-US" sz="6000" dirty="0">
                <a:effectLst/>
              </a:rPr>
            </a:br>
            <a:r>
              <a:rPr lang="en-US" sz="6000" dirty="0">
                <a:effectLst/>
              </a:rPr>
              <a:t>Employee </a:t>
            </a:r>
            <a:br>
              <a:rPr lang="en-US" sz="6000" dirty="0">
                <a:effectLst/>
              </a:rPr>
            </a:br>
            <a:r>
              <a:rPr lang="en-US" sz="6000" dirty="0">
                <a:effectLst/>
              </a:rPr>
              <a:t>Assistance </a:t>
            </a:r>
            <a:br>
              <a:rPr lang="en-US" sz="6000" dirty="0">
                <a:effectLst/>
              </a:rPr>
            </a:br>
            <a:r>
              <a:rPr lang="en-US" sz="6000" dirty="0" smtClean="0">
                <a:effectLst/>
              </a:rPr>
              <a:t>Program</a:t>
            </a:r>
            <a:endParaRPr lang="en-US" sz="6000" dirty="0"/>
          </a:p>
        </p:txBody>
      </p:sp>
      <p:pic>
        <p:nvPicPr>
          <p:cNvPr id="3" name="Picture 2" descr="http://www.bewareofdrugs.com/wp-content/uploads/2014/02/what-is-anxi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64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4000"/>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78676" y="805968"/>
            <a:ext cx="8686800" cy="1754326"/>
          </a:xfrm>
          <a:prstGeom prst="rect">
            <a:avLst/>
          </a:prstGeom>
          <a:noFill/>
        </p:spPr>
        <p:txBody>
          <a:bodyPr wrap="square" rtlCol="0" anchor="ctr">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The Employee Assistance Program?</a:t>
            </a:r>
          </a:p>
        </p:txBody>
      </p:sp>
      <p:sp>
        <p:nvSpPr>
          <p:cNvPr id="2" name="TextBox 1"/>
          <p:cNvSpPr txBox="1"/>
          <p:nvPr/>
        </p:nvSpPr>
        <p:spPr>
          <a:xfrm>
            <a:off x="0" y="2819400"/>
            <a:ext cx="9144000" cy="3108543"/>
          </a:xfrm>
          <a:prstGeom prst="rect">
            <a:avLst/>
          </a:prstGeom>
          <a:noFill/>
        </p:spPr>
        <p:txBody>
          <a:bodyPr wrap="square" rtlCol="0">
            <a:spAutoFit/>
          </a:bodyPr>
          <a:lstStyle/>
          <a:p>
            <a:pPr algn="ctr"/>
            <a:r>
              <a:rPr lang="en-US" sz="4200" dirty="0" smtClean="0">
                <a:solidFill>
                  <a:prstClr val="white"/>
                </a:solidFill>
                <a:effectLst>
                  <a:outerShdw blurRad="38100" dist="38100" dir="2700000" algn="tl">
                    <a:srgbClr val="000000">
                      <a:alpha val="43137"/>
                    </a:srgbClr>
                  </a:outerShdw>
                </a:effectLst>
                <a:ea typeface="+mj-ea"/>
                <a:cs typeface="+mj-cs"/>
              </a:rPr>
              <a:t>Your Employee Assistance Program or EAP includes short-term counseling, consultation, and training services.</a:t>
            </a:r>
          </a:p>
          <a:p>
            <a:pPr algn="ctr"/>
            <a:endParaRPr lang="en-US" sz="3500" dirty="0" smtClean="0">
              <a:solidFill>
                <a:prstClr val="white"/>
              </a:solidFill>
              <a:effectLst>
                <a:outerShdw blurRad="38100" dist="38100" dir="2700000" algn="tl">
                  <a:srgbClr val="000000">
                    <a:alpha val="43137"/>
                  </a:srgbClr>
                </a:outerShdw>
              </a:effectLst>
              <a:ea typeface="+mj-ea"/>
              <a:cs typeface="+mj-cs"/>
            </a:endParaRPr>
          </a:p>
          <a:p>
            <a:pPr algn="ctr"/>
            <a:endParaRPr lang="en-US" sz="3500" dirty="0">
              <a:solidFill>
                <a:prstClr val="white"/>
              </a:solidFill>
              <a:effectLst>
                <a:outerShdw blurRad="38100" dist="38100" dir="2700000" algn="tl">
                  <a:srgbClr val="000000">
                    <a:alpha val="43137"/>
                  </a:srgbClr>
                </a:outerShdw>
              </a:effectLst>
              <a:ea typeface="+mj-ea"/>
              <a:cs typeface="+mj-cs"/>
            </a:endParaRPr>
          </a:p>
        </p:txBody>
      </p:sp>
      <p:pic>
        <p:nvPicPr>
          <p:cNvPr id="5"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862800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620000" cy="4648200"/>
          </a:xfrm>
        </p:spPr>
        <p:txBody>
          <a:bodyPr/>
          <a:lstStyle/>
          <a:p>
            <a:pPr>
              <a:buClr>
                <a:srgbClr val="ABBA52"/>
              </a:buClr>
            </a:pPr>
            <a:r>
              <a:rPr lang="en-US" sz="2400" dirty="0" smtClean="0"/>
              <a:t>Provided to you as a benefit of employment.</a:t>
            </a:r>
          </a:p>
          <a:p>
            <a:pPr>
              <a:buClr>
                <a:srgbClr val="ABBA52"/>
              </a:buClr>
            </a:pPr>
            <a:r>
              <a:rPr lang="en-US" sz="2400" dirty="0" smtClean="0"/>
              <a:t>Assessment and referral counseling service is generally *short term interventions.  Any problem requiring long term counseling will be referred out to a specialist in the community.</a:t>
            </a:r>
          </a:p>
          <a:p>
            <a:pPr>
              <a:buClr>
                <a:srgbClr val="ABBA52"/>
              </a:buClr>
            </a:pPr>
            <a:r>
              <a:rPr lang="en-US" sz="2400" dirty="0" smtClean="0"/>
              <a:t>Management consultation assisting managers in meeting the needs of their employees.</a:t>
            </a:r>
          </a:p>
          <a:p>
            <a:endParaRPr lang="en-US" dirty="0" smtClean="0"/>
          </a:p>
          <a:p>
            <a:endParaRPr lang="en-US" dirty="0"/>
          </a:p>
        </p:txBody>
      </p:sp>
      <p:sp>
        <p:nvSpPr>
          <p:cNvPr id="2" name="Title 1"/>
          <p:cNvSpPr>
            <a:spLocks noGrp="1"/>
          </p:cNvSpPr>
          <p:nvPr>
            <p:ph type="title"/>
          </p:nvPr>
        </p:nvSpPr>
        <p:spPr>
          <a:xfrm>
            <a:off x="228600" y="838200"/>
            <a:ext cx="7543800" cy="914400"/>
          </a:xfrm>
        </p:spPr>
        <p:txBody>
          <a:bodyPr/>
          <a:lstStyle/>
          <a:p>
            <a:r>
              <a:rPr lang="en-US" dirty="0" smtClean="0">
                <a:solidFill>
                  <a:srgbClr val="ABBA52"/>
                </a:solidFill>
              </a:rPr>
              <a:t>What Is The Employee Assistance Program?</a:t>
            </a:r>
            <a:endParaRPr lang="en-US" dirty="0">
              <a:solidFill>
                <a:srgbClr val="ABBA52"/>
              </a:solidFill>
            </a:endParaRPr>
          </a:p>
        </p:txBody>
      </p:sp>
      <p:pic>
        <p:nvPicPr>
          <p:cNvPr id="4"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65092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 y="31531"/>
            <a:ext cx="7543800" cy="2362200"/>
          </a:xfrm>
        </p:spPr>
        <p:txBody>
          <a:bodyPr/>
          <a:lstStyle/>
          <a:p>
            <a:r>
              <a:rPr lang="en-US" dirty="0" smtClean="0">
                <a:solidFill>
                  <a:srgbClr val="ABBA52"/>
                </a:solidFill>
              </a:rPr>
              <a:t>Your EAP Is</a:t>
            </a:r>
            <a:r>
              <a:rPr lang="en-US" dirty="0" smtClean="0"/>
              <a:t>…Center for Family Life and Recovery, Inc. </a:t>
            </a:r>
            <a:endParaRPr lang="en-US" dirty="0"/>
          </a:p>
        </p:txBody>
      </p:sp>
      <p:sp>
        <p:nvSpPr>
          <p:cNvPr id="3" name="Content Placeholder 2"/>
          <p:cNvSpPr>
            <a:spLocks noGrp="1"/>
          </p:cNvSpPr>
          <p:nvPr>
            <p:ph idx="1"/>
          </p:nvPr>
        </p:nvSpPr>
        <p:spPr>
          <a:xfrm>
            <a:off x="990600" y="2895600"/>
            <a:ext cx="7620000" cy="3352800"/>
          </a:xfrm>
        </p:spPr>
        <p:txBody>
          <a:bodyPr>
            <a:normAutofit/>
          </a:bodyPr>
          <a:lstStyle/>
          <a:p>
            <a:pPr marL="18288" indent="0">
              <a:buClr>
                <a:srgbClr val="ABBA52"/>
              </a:buClr>
              <a:buNone/>
            </a:pPr>
            <a:endParaRPr lang="en-US" sz="2400" dirty="0" smtClean="0"/>
          </a:p>
          <a:p>
            <a:pPr marL="18288" indent="0">
              <a:buClr>
                <a:srgbClr val="ABBA52"/>
              </a:buClr>
              <a:buNone/>
            </a:pPr>
            <a:endParaRPr lang="en-US" sz="2400" dirty="0"/>
          </a:p>
          <a:p>
            <a:pPr marL="18288" indent="0">
              <a:buClr>
                <a:srgbClr val="ABBA52"/>
              </a:buClr>
              <a:buNone/>
            </a:pPr>
            <a:endParaRPr lang="en-US" sz="2400" dirty="0" smtClean="0"/>
          </a:p>
          <a:p>
            <a:pPr marL="18288" indent="0">
              <a:buClr>
                <a:srgbClr val="ABBA52"/>
              </a:buClr>
              <a:buNone/>
            </a:pPr>
            <a:endParaRPr lang="en-US" sz="2400" dirty="0" smtClean="0"/>
          </a:p>
          <a:p>
            <a:pPr marL="18288" indent="0">
              <a:buClr>
                <a:srgbClr val="ABBA52"/>
              </a:buClr>
              <a:buNone/>
            </a:pPr>
            <a:endParaRPr lang="en-US" sz="2400" dirty="0" smtClean="0"/>
          </a:p>
          <a:p>
            <a:pPr marL="18288" indent="0">
              <a:buNone/>
            </a:pPr>
            <a:endParaRPr lang="en-US" dirty="0" smtClean="0"/>
          </a:p>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6405">
            <a:off x="6898346" y="388632"/>
            <a:ext cx="1938795" cy="38602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21687" y="2667000"/>
            <a:ext cx="6553200" cy="3970318"/>
          </a:xfrm>
          <a:prstGeom prst="rect">
            <a:avLst/>
          </a:prstGeom>
        </p:spPr>
        <p:txBody>
          <a:bodyPr wrap="square">
            <a:spAutoFit/>
          </a:bodyPr>
          <a:lstStyle/>
          <a:p>
            <a:pPr>
              <a:buClr>
                <a:srgbClr val="ABBA52"/>
              </a:buClr>
            </a:pPr>
            <a:r>
              <a:rPr lang="en-US" sz="2800" dirty="0"/>
              <a:t>Center for Family Life and Recovery, Inc. EAP is the leader in the provision of </a:t>
            </a:r>
            <a:r>
              <a:rPr lang="en-US" sz="2800" dirty="0" smtClean="0"/>
              <a:t>Employee </a:t>
            </a:r>
            <a:r>
              <a:rPr lang="en-US" sz="2800" dirty="0"/>
              <a:t>A</a:t>
            </a:r>
            <a:r>
              <a:rPr lang="en-US" sz="2800" dirty="0" smtClean="0"/>
              <a:t>ssistance </a:t>
            </a:r>
            <a:r>
              <a:rPr lang="en-US" sz="2800" dirty="0"/>
              <a:t>P</a:t>
            </a:r>
            <a:r>
              <a:rPr lang="en-US" sz="2800" dirty="0" smtClean="0"/>
              <a:t>rogram </a:t>
            </a:r>
            <a:r>
              <a:rPr lang="en-US" sz="2800" dirty="0"/>
              <a:t>services, offering guidance to you and your family members when personal or work-related problems become difficult to manage alone.</a:t>
            </a:r>
          </a:p>
          <a:p>
            <a:pPr>
              <a:buClr>
                <a:srgbClr val="ABBA52"/>
              </a:buClr>
            </a:pPr>
            <a:r>
              <a:rPr lang="en-US" sz="2800" dirty="0"/>
              <a:t>CFLR, Inc. EAP is a local service and prides itself on offering a unique, personalized experience. </a:t>
            </a:r>
          </a:p>
        </p:txBody>
      </p:sp>
      <p:pic>
        <p:nvPicPr>
          <p:cNvPr id="6"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257114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3" y="730469"/>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77240" y="533400"/>
            <a:ext cx="7543800" cy="2209800"/>
          </a:xfrm>
        </p:spPr>
        <p:txBody>
          <a:bodyPr/>
          <a:lstStyle/>
          <a:p>
            <a:pPr algn="ctr"/>
            <a:r>
              <a:rPr lang="en-US" b="1" dirty="0" smtClean="0">
                <a:solidFill>
                  <a:srgbClr val="ABBA52"/>
                </a:solidFill>
              </a:rPr>
              <a:t>Let EAP </a:t>
            </a:r>
            <a:br>
              <a:rPr lang="en-US" b="1" dirty="0" smtClean="0">
                <a:solidFill>
                  <a:srgbClr val="ABBA52"/>
                </a:solidFill>
              </a:rPr>
            </a:br>
            <a:r>
              <a:rPr lang="en-US" b="1" dirty="0" smtClean="0">
                <a:solidFill>
                  <a:srgbClr val="ABBA52"/>
                </a:solidFill>
              </a:rPr>
              <a:t>Help You… </a:t>
            </a:r>
            <a:endParaRPr lang="en-US" b="1" dirty="0">
              <a:solidFill>
                <a:srgbClr val="ABBA52"/>
              </a:solidFill>
            </a:endParaRPr>
          </a:p>
        </p:txBody>
      </p:sp>
      <p:sp>
        <p:nvSpPr>
          <p:cNvPr id="6" name="Text Placeholder 1"/>
          <p:cNvSpPr txBox="1">
            <a:spLocks/>
          </p:cNvSpPr>
          <p:nvPr/>
        </p:nvSpPr>
        <p:spPr>
          <a:xfrm>
            <a:off x="2133600" y="3231049"/>
            <a:ext cx="5486400" cy="3245951"/>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r>
              <a:rPr lang="en-US" dirty="0" smtClean="0"/>
              <a:t>EAP is staffed with master’s level degreed professionals who are trained to help with a range of problems such as but not limited to the following:</a:t>
            </a:r>
          </a:p>
          <a:p>
            <a:r>
              <a:rPr lang="en-US" dirty="0" smtClean="0"/>
              <a:t>Depression or anxiety</a:t>
            </a:r>
          </a:p>
          <a:p>
            <a:r>
              <a:rPr lang="en-US" dirty="0" smtClean="0"/>
              <a:t>Grief and bereavement</a:t>
            </a:r>
          </a:p>
          <a:p>
            <a:r>
              <a:rPr lang="en-US" dirty="0" smtClean="0"/>
              <a:t>Problems with a supervisor and/or co-worker</a:t>
            </a:r>
          </a:p>
          <a:p>
            <a:r>
              <a:rPr lang="en-US" dirty="0" smtClean="0"/>
              <a:t>Family, Marriage, and other relationship issues</a:t>
            </a:r>
          </a:p>
          <a:p>
            <a:endParaRPr lang="en-US" dirty="0"/>
          </a:p>
        </p:txBody>
      </p:sp>
      <p:pic>
        <p:nvPicPr>
          <p:cNvPr id="3" name="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97176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Goudy Old Style"/>
        <a:ea typeface=""/>
        <a:cs typeface=""/>
      </a:majorFont>
      <a:minorFont>
        <a:latin typeface="Goudy Old Style"/>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3C-631E-4F1C-A569-B942CC576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1092</TotalTime>
  <Words>3017</Words>
  <Application>Microsoft Office PowerPoint</Application>
  <PresentationFormat>On-screen Show (4:3)</PresentationFormat>
  <Paragraphs>258</Paragraphs>
  <Slides>45</Slides>
  <Notes>1</Notes>
  <HiddenSlides>0</HiddenSlides>
  <MMClips>19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Aharoni</vt:lpstr>
      <vt:lpstr>Arial</vt:lpstr>
      <vt:lpstr>Calibri</vt:lpstr>
      <vt:lpstr>Goudy Old Style</vt:lpstr>
      <vt:lpstr>Wingdings</vt:lpstr>
      <vt:lpstr>Elemental</vt:lpstr>
      <vt:lpstr>PowerPoint Presentation</vt:lpstr>
      <vt:lpstr>PowerPoint Presentation</vt:lpstr>
      <vt:lpstr>Understanding Your EAP Benefit- EAP Orientation </vt:lpstr>
      <vt:lpstr> EAP Counselor</vt:lpstr>
      <vt:lpstr> What does EAP stand for?    Employee  Assistance  Program</vt:lpstr>
      <vt:lpstr>PowerPoint Presentation</vt:lpstr>
      <vt:lpstr>What Is The Employee Assistance Program?</vt:lpstr>
      <vt:lpstr>Your EAP Is…Center for Family Life and Recovery, Inc. </vt:lpstr>
      <vt:lpstr>Let EAP  Help You… </vt:lpstr>
      <vt:lpstr>Let EAP  Help You… </vt:lpstr>
      <vt:lpstr>Why Counseling?</vt:lpstr>
      <vt:lpstr>Why Counseling? </vt:lpstr>
      <vt:lpstr>Who Is Covered? </vt:lpstr>
      <vt:lpstr>Ways The EAP Is Utilized </vt:lpstr>
      <vt:lpstr>PowerPoint Presentation</vt:lpstr>
      <vt:lpstr>Your EAP Is Confidential</vt:lpstr>
      <vt:lpstr>What To Expect</vt:lpstr>
      <vt:lpstr>What To Expect…</vt:lpstr>
      <vt:lpstr>When Is EAP Available?</vt:lpstr>
      <vt:lpstr>Is There A Time There Is A Fee For Service?</vt:lpstr>
      <vt:lpstr>Locations</vt:lpstr>
      <vt:lpstr>Email A Counselor</vt:lpstr>
      <vt:lpstr>PowerPoint Presentation</vt:lpstr>
      <vt:lpstr>EAP Self-Quiz</vt:lpstr>
      <vt:lpstr>EAP Self-Quiz</vt:lpstr>
      <vt:lpstr>EAP Self-Quiz</vt:lpstr>
      <vt:lpstr>EAP Self-Quiz</vt:lpstr>
      <vt:lpstr>EAP Self-Quiz</vt:lpstr>
      <vt:lpstr>EAP Self-Quiz</vt:lpstr>
      <vt:lpstr>EAP Self-Quiz</vt:lpstr>
      <vt:lpstr>EAP Self-Quiz</vt:lpstr>
      <vt:lpstr>EAP Self-Quiz</vt:lpstr>
      <vt:lpstr>EAP Self-Quiz</vt:lpstr>
      <vt:lpstr>EAP Self-Quiz</vt:lpstr>
      <vt:lpstr>EAP Self-Quiz</vt:lpstr>
      <vt:lpstr>EAP Self-Quiz</vt:lpstr>
      <vt:lpstr>EAP Self-Quiz</vt:lpstr>
      <vt:lpstr>EAP Self-Quiz</vt:lpstr>
      <vt:lpstr>EAP Self-Quiz</vt:lpstr>
      <vt:lpstr>EAP Self-Quiz</vt:lpstr>
      <vt:lpstr>EAP Self-Quiz</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Martin</dc:creator>
  <dc:description>Picture effects, no animation.</dc:description>
  <cp:lastModifiedBy>Judy Reilly</cp:lastModifiedBy>
  <cp:revision>177</cp:revision>
  <cp:lastPrinted>2015-10-20T15:36:55Z</cp:lastPrinted>
  <dcterms:created xsi:type="dcterms:W3CDTF">2012-07-18T17:10:02Z</dcterms:created>
  <dcterms:modified xsi:type="dcterms:W3CDTF">2016-05-31T21:15:29Z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TC018814409991</vt:lpwstr>
  </property>
</Properties>
</file>