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17"/>
  </p:notesMasterIdLst>
  <p:handoutMasterIdLst>
    <p:handoutMasterId r:id="rId18"/>
  </p:handoutMasterIdLst>
  <p:sldIdLst>
    <p:sldId id="357" r:id="rId3"/>
    <p:sldId id="358" r:id="rId4"/>
    <p:sldId id="355" r:id="rId5"/>
    <p:sldId id="298" r:id="rId6"/>
    <p:sldId id="360" r:id="rId7"/>
    <p:sldId id="359" r:id="rId8"/>
    <p:sldId id="304" r:id="rId9"/>
    <p:sldId id="307" r:id="rId10"/>
    <p:sldId id="309" r:id="rId11"/>
    <p:sldId id="339" r:id="rId12"/>
    <p:sldId id="356" r:id="rId13"/>
    <p:sldId id="313" r:id="rId14"/>
    <p:sldId id="315" r:id="rId15"/>
    <p:sldId id="264"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38" userDrawn="1">
          <p15:clr>
            <a:srgbClr val="A4A3A4"/>
          </p15:clr>
        </p15:guide>
        <p15:guide id="3"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A72"/>
    <a:srgbClr val="000000"/>
    <a:srgbClr val="6D9E4C"/>
    <a:srgbClr val="924589"/>
    <a:srgbClr val="ABBA52"/>
    <a:srgbClr val="60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47" autoAdjust="0"/>
    <p:restoredTop sz="89977" autoAdjust="0"/>
  </p:normalViewPr>
  <p:slideViewPr>
    <p:cSldViewPr showGuides="1">
      <p:cViewPr varScale="1">
        <p:scale>
          <a:sx n="92" d="100"/>
          <a:sy n="92" d="100"/>
        </p:scale>
        <p:origin x="39" y="63"/>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258" y="-120"/>
      </p:cViewPr>
      <p:guideLst>
        <p:guide orient="horz" pos="2909"/>
        <p:guide pos="223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dirty="0" smtClean="0"/>
              <a:t>Center for Family Life and Recovery, Inc. EAP Supervisory Referral Training</a:t>
            </a:r>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3177" tIns="46589" rIns="93177" bIns="46589" rtlCol="0" anchor="b"/>
          <a:lstStyle>
            <a:lvl1pPr algn="r">
              <a:defRPr sz="1200"/>
            </a:lvl1pPr>
          </a:lstStyle>
          <a:p>
            <a:fld id="{5CABDB4A-348A-46FE-9A2A-BD103FAA32A6}" type="slidenum">
              <a:rPr lang="en-US" smtClean="0"/>
              <a:t>‹#›</a:t>
            </a:fld>
            <a:endParaRPr lang="en-US"/>
          </a:p>
        </p:txBody>
      </p:sp>
    </p:spTree>
    <p:extLst>
      <p:ext uri="{BB962C8B-B14F-4D97-AF65-F5344CB8AC3E}">
        <p14:creationId xmlns:p14="http://schemas.microsoft.com/office/powerpoint/2010/main" val="30580937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smtClean="0"/>
              <a:t>Center for Family Life and Recovery, Inc. EAP Orientation Notes</a:t>
            </a: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9530CE8E-C1C0-43BA-BC06-280ABB8744B2}" type="slidenum">
              <a:rPr lang="en-US" smtClean="0"/>
              <a:t>‹#›</a:t>
            </a:fld>
            <a:endParaRPr lang="en-US" dirty="0"/>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what EAP is</a:t>
            </a:r>
          </a:p>
          <a:p>
            <a:r>
              <a:rPr lang="en-US" baseline="0" dirty="0" smtClean="0"/>
              <a:t>Introduce self</a:t>
            </a:r>
            <a:endParaRPr lang="en-US" dirty="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a:t>
            </a:fld>
            <a:endParaRPr lang="en-US" dirty="0"/>
          </a:p>
        </p:txBody>
      </p:sp>
    </p:spTree>
    <p:extLst>
      <p:ext uri="{BB962C8B-B14F-4D97-AF65-F5344CB8AC3E}">
        <p14:creationId xmlns:p14="http://schemas.microsoft.com/office/powerpoint/2010/main" val="398291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Self Referral, call the EAP and set up appointment on your own.</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Suggested Referral, informally suggest a co-worker utilize the EAP for troubles they may have.</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Supervisory (Mandated) Referral, issued by Human Resources or management and helps to improve performance related concerns through counseling.</a:t>
            </a:r>
          </a:p>
          <a:p>
            <a:pPr>
              <a:buClr>
                <a:srgbClr val="ABBA52"/>
              </a:buClr>
            </a:pPr>
            <a:endParaRPr lang="en-US" sz="1200" dirty="0" smtClean="0"/>
          </a:p>
          <a:p>
            <a:pPr>
              <a:buClr>
                <a:srgbClr val="ABBA52"/>
              </a:buClr>
            </a:pPr>
            <a:r>
              <a:rPr lang="en-US" sz="1200" dirty="0" smtClean="0"/>
              <a:t>You and your family may utilize this service with as many different issues throughout the year as necessary.</a:t>
            </a:r>
          </a:p>
          <a:p>
            <a:pPr>
              <a:buClr>
                <a:srgbClr val="ABBA52"/>
              </a:buClr>
            </a:pPr>
            <a:endParaRPr lang="en-US" sz="1200" dirty="0" smtClean="0"/>
          </a:p>
          <a:p>
            <a:pPr>
              <a:buClr>
                <a:srgbClr val="ABBA52"/>
              </a:buClr>
            </a:pPr>
            <a:r>
              <a:rPr lang="en-US" sz="1200" dirty="0" smtClean="0"/>
              <a:t>Your visits to CFLR, Inc. EAP and the EAP Office are free to you, your employer is providing this as a health benefit.</a:t>
            </a:r>
          </a:p>
          <a:p>
            <a:pPr>
              <a:buClr>
                <a:srgbClr val="ABBA52"/>
              </a:buClr>
            </a:pPr>
            <a:endParaRPr lang="en-US" sz="1200" dirty="0" smtClean="0"/>
          </a:p>
          <a:p>
            <a:pPr>
              <a:buClr>
                <a:srgbClr val="ABBA52"/>
              </a:buClr>
            </a:pPr>
            <a:r>
              <a:rPr lang="en-US" sz="1200" dirty="0" smtClean="0"/>
              <a:t>CFLR, Inc. EAP provides </a:t>
            </a:r>
            <a:r>
              <a:rPr lang="en-US" sz="1200" dirty="0" smtClean="0">
                <a:solidFill>
                  <a:srgbClr val="6D9E4C"/>
                </a:solidFill>
              </a:rPr>
              <a:t>short-term</a:t>
            </a:r>
            <a:r>
              <a:rPr lang="en-US" sz="1200" dirty="0" smtClean="0"/>
              <a:t> counseling services.  Some problems may require long term (more than about seven sessions per issue) interventions and help.  In this case a Counselor will refer out to a specialist in the community. Outside services may require a fee.</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10</a:t>
            </a:fld>
            <a:endParaRPr lang="en-US" dirty="0"/>
          </a:p>
        </p:txBody>
      </p:sp>
    </p:spTree>
    <p:extLst>
      <p:ext uri="{BB962C8B-B14F-4D97-AF65-F5344CB8AC3E}">
        <p14:creationId xmlns:p14="http://schemas.microsoft.com/office/powerpoint/2010/main" val="282069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Supervisory Referrals(Mandated) Referral, issued by Human Resources or management and helps to improve performance related concerns through counseling.</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CFLR Counselors cannot determine termination of the employee being referred, that is up to the supervisor and or company policy.</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11</a:t>
            </a:fld>
            <a:endParaRPr lang="en-US" dirty="0"/>
          </a:p>
        </p:txBody>
      </p:sp>
    </p:spTree>
    <p:extLst>
      <p:ext uri="{BB962C8B-B14F-4D97-AF65-F5344CB8AC3E}">
        <p14:creationId xmlns:p14="http://schemas.microsoft.com/office/powerpoint/2010/main" val="130227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EAP appointments are “by appointment only” to protect your confidentiality.  Please call to make your appointment.</a:t>
            </a:r>
          </a:p>
          <a:p>
            <a:pPr>
              <a:buClr>
                <a:srgbClr val="ABBA52"/>
              </a:buClr>
            </a:pPr>
            <a:endParaRPr lang="en-US" sz="1200" dirty="0" smtClean="0"/>
          </a:p>
          <a:p>
            <a:pPr>
              <a:buClr>
                <a:srgbClr val="ABBA52"/>
              </a:buClr>
            </a:pPr>
            <a:r>
              <a:rPr lang="en-US" sz="1200" dirty="0" smtClean="0"/>
              <a:t>When you call, you will be connected to an EAP Intake Specialist.  Specialists will ask you a few questions to start your file..  The Specialist will ask your name, where you work (to be sure you are covered by the EAP), and other questions to match you with a Counselor.</a:t>
            </a:r>
            <a:r>
              <a:rPr lang="en-US" sz="1200" baseline="0" dirty="0" smtClean="0"/>
              <a:t> </a:t>
            </a:r>
            <a:r>
              <a:rPr lang="en-US" sz="1200" dirty="0" smtClean="0"/>
              <a:t>The Specialist will then work with your schedule and give you an appointment date and time for your first visit.</a:t>
            </a:r>
          </a:p>
          <a:p>
            <a:pPr>
              <a:buClr>
                <a:srgbClr val="ABBA52"/>
              </a:buClr>
            </a:pPr>
            <a:endParaRPr lang="en-US" sz="1200" dirty="0" smtClean="0"/>
          </a:p>
          <a:p>
            <a:pPr>
              <a:buClr>
                <a:srgbClr val="ABBA52"/>
              </a:buClr>
            </a:pPr>
            <a:r>
              <a:rPr lang="en-US" sz="1200" dirty="0" smtClean="0"/>
              <a:t>During high volume times of the year, there may be temporary delays in booking an appointment.  A Specialist may book your appointment </a:t>
            </a:r>
            <a:r>
              <a:rPr lang="en-US" sz="1200" dirty="0" smtClean="0">
                <a:solidFill>
                  <a:srgbClr val="6D9E4C"/>
                </a:solidFill>
              </a:rPr>
              <a:t>within three business days of your call.</a:t>
            </a:r>
          </a:p>
          <a:p>
            <a:pPr>
              <a:buClr>
                <a:srgbClr val="ABBA52"/>
              </a:buClr>
            </a:pPr>
            <a:endParaRPr lang="en-US" sz="1200" dirty="0" smtClean="0">
              <a:solidFill>
                <a:srgbClr val="6D9E4C"/>
              </a:solidFill>
            </a:endParaRPr>
          </a:p>
          <a:p>
            <a:pPr>
              <a:buClr>
                <a:srgbClr val="ABBA52"/>
              </a:buClr>
            </a:pPr>
            <a:r>
              <a:rPr lang="en-US" sz="1200" dirty="0" smtClean="0"/>
              <a:t>Your first two appointments will be an assessment where the Counselor gets to know you and your situation.  </a:t>
            </a:r>
          </a:p>
          <a:p>
            <a:pPr>
              <a:buClr>
                <a:srgbClr val="ABBA52"/>
              </a:buClr>
            </a:pPr>
            <a:endParaRPr lang="en-US" sz="1200" dirty="0" smtClean="0"/>
          </a:p>
          <a:p>
            <a:pPr>
              <a:buClr>
                <a:srgbClr val="ABBA52"/>
              </a:buClr>
            </a:pPr>
            <a:r>
              <a:rPr lang="en-US" sz="1200" dirty="0" smtClean="0"/>
              <a:t>You’ll complete some paperwork at the first session.</a:t>
            </a:r>
          </a:p>
          <a:p>
            <a:pPr>
              <a:buClr>
                <a:srgbClr val="ABBA52"/>
              </a:buClr>
            </a:pPr>
            <a:endParaRPr lang="en-US" sz="1200" dirty="0" smtClean="0"/>
          </a:p>
          <a:p>
            <a:pPr>
              <a:buClr>
                <a:srgbClr val="ABBA52"/>
              </a:buClr>
            </a:pPr>
            <a:r>
              <a:rPr lang="en-US" sz="1200" dirty="0" smtClean="0"/>
              <a:t>Sessions are one hour in length.  </a:t>
            </a:r>
          </a:p>
          <a:p>
            <a:pPr>
              <a:buClr>
                <a:srgbClr val="ABBA52"/>
              </a:buClr>
            </a:pPr>
            <a:endParaRPr lang="en-US" sz="1200" dirty="0" smtClean="0"/>
          </a:p>
          <a:p>
            <a:pPr>
              <a:buClr>
                <a:srgbClr val="ABBA52"/>
              </a:buClr>
            </a:pPr>
            <a:r>
              <a:rPr lang="en-US" sz="1200" dirty="0" smtClean="0"/>
              <a:t>You can choose in-person counseling or telephonic counseling…or a mix of the two (whatever works best for you). Telephonic counseling lengths may vary.</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12</a:t>
            </a:fld>
            <a:endParaRPr lang="en-US" dirty="0"/>
          </a:p>
        </p:txBody>
      </p:sp>
    </p:spTree>
    <p:extLst>
      <p:ext uri="{BB962C8B-B14F-4D97-AF65-F5344CB8AC3E}">
        <p14:creationId xmlns:p14="http://schemas.microsoft.com/office/powerpoint/2010/main" val="314427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13</a:t>
            </a:fld>
            <a:endParaRPr lang="en-US" dirty="0"/>
          </a:p>
        </p:txBody>
      </p:sp>
    </p:spTree>
    <p:extLst>
      <p:ext uri="{BB962C8B-B14F-4D97-AF65-F5344CB8AC3E}">
        <p14:creationId xmlns:p14="http://schemas.microsoft.com/office/powerpoint/2010/main" val="268279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14</a:t>
            </a:fld>
            <a:endParaRPr lang="en-US" dirty="0"/>
          </a:p>
        </p:txBody>
      </p:sp>
    </p:spTree>
    <p:extLst>
      <p:ext uri="{BB962C8B-B14F-4D97-AF65-F5344CB8AC3E}">
        <p14:creationId xmlns:p14="http://schemas.microsoft.com/office/powerpoint/2010/main" val="340334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a:t>
            </a:r>
            <a:r>
              <a:rPr lang="en-US" baseline="0" dirty="0" smtClean="0"/>
              <a:t> you have ever felt like this? Maybe you’ve seen a coworker or someone you know look or feel like this. Many people at some point in their life have moments of stress. Whether it be at home, at work, or just with life in general. There are ways to help cope with everyday stress and programs available to help – and that’s why we are here today.</a:t>
            </a:r>
            <a:endParaRPr lang="en-US" dirty="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2</a:t>
            </a:fld>
            <a:endParaRPr lang="en-US" dirty="0"/>
          </a:p>
        </p:txBody>
      </p:sp>
    </p:spTree>
    <p:extLst>
      <p:ext uri="{BB962C8B-B14F-4D97-AF65-F5344CB8AC3E}">
        <p14:creationId xmlns:p14="http://schemas.microsoft.com/office/powerpoint/2010/main" val="192078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EAP Mission Statement: The mission of CFLR’s EAP is to assist</a:t>
            </a:r>
            <a:r>
              <a:rPr lang="en-US" baseline="0" dirty="0" smtClean="0"/>
              <a:t> employers in attaining their fullest potential as employers by providing their employees with quality work/life services and programs that reduce personal barriers to performance. Furthermore, EAP will provide opportunities and resources to clients to assist in reducing barriers in personal and family life situations.</a:t>
            </a:r>
            <a:endParaRPr lang="en-US" dirty="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3</a:t>
            </a:fld>
            <a:endParaRPr lang="en-US" dirty="0"/>
          </a:p>
        </p:txBody>
      </p:sp>
    </p:spTree>
    <p:extLst>
      <p:ext uri="{BB962C8B-B14F-4D97-AF65-F5344CB8AC3E}">
        <p14:creationId xmlns:p14="http://schemas.microsoft.com/office/powerpoint/2010/main" val="118371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Master’s level professionals who are trained to help with a range of problems such as but not limited to the following:</a:t>
            </a:r>
          </a:p>
          <a:p>
            <a:pPr>
              <a:buFont typeface="Wingdings" panose="05000000000000000000" pitchFamily="2" charset="2"/>
              <a:buChar char="Ø"/>
            </a:pPr>
            <a:r>
              <a:rPr lang="en-US" sz="1200" dirty="0" smtClean="0">
                <a:solidFill>
                  <a:srgbClr val="000000"/>
                </a:solidFill>
              </a:rPr>
              <a:t>Depression or anxiety</a:t>
            </a:r>
          </a:p>
          <a:p>
            <a:pPr>
              <a:buFont typeface="Wingdings" panose="05000000000000000000" pitchFamily="2" charset="2"/>
              <a:buChar char="Ø"/>
            </a:pPr>
            <a:r>
              <a:rPr lang="en-US" sz="1200" dirty="0" smtClean="0">
                <a:solidFill>
                  <a:srgbClr val="000000"/>
                </a:solidFill>
              </a:rPr>
              <a:t>Grief and bereavement</a:t>
            </a:r>
          </a:p>
          <a:p>
            <a:pPr>
              <a:buFont typeface="Wingdings" panose="05000000000000000000" pitchFamily="2" charset="2"/>
              <a:buChar char="Ø"/>
            </a:pPr>
            <a:r>
              <a:rPr lang="en-US" sz="1200" dirty="0" smtClean="0">
                <a:solidFill>
                  <a:srgbClr val="000000"/>
                </a:solidFill>
              </a:rPr>
              <a:t>Problems with a supervisor and/or co-worker</a:t>
            </a:r>
          </a:p>
          <a:p>
            <a:pPr>
              <a:buFont typeface="Wingdings" panose="05000000000000000000" pitchFamily="2" charset="2"/>
              <a:buChar char="Ø"/>
            </a:pPr>
            <a:r>
              <a:rPr lang="en-US" sz="1200" dirty="0" smtClean="0">
                <a:solidFill>
                  <a:srgbClr val="000000"/>
                </a:solidFill>
              </a:rPr>
              <a:t>Family, Marriage, and other relationship issues</a:t>
            </a:r>
          </a:p>
          <a:p>
            <a:pPr>
              <a:buFont typeface="Wingdings" panose="05000000000000000000" pitchFamily="2" charset="2"/>
              <a:buChar char="Ø"/>
            </a:pPr>
            <a:r>
              <a:rPr lang="en-US" sz="1200" dirty="0" smtClean="0">
                <a:solidFill>
                  <a:srgbClr val="000000"/>
                </a:solidFill>
              </a:rPr>
              <a:t>Stress related issues with Work-life balance</a:t>
            </a:r>
          </a:p>
          <a:p>
            <a:pPr>
              <a:buFont typeface="Wingdings" panose="05000000000000000000" pitchFamily="2" charset="2"/>
              <a:buChar char="Ø"/>
            </a:pPr>
            <a:r>
              <a:rPr lang="en-US" sz="1200" dirty="0" smtClean="0">
                <a:solidFill>
                  <a:srgbClr val="000000"/>
                </a:solidFill>
              </a:rPr>
              <a:t>Drug and alcohol addictions</a:t>
            </a:r>
          </a:p>
          <a:p>
            <a:pPr>
              <a:buFont typeface="Wingdings" panose="05000000000000000000" pitchFamily="2" charset="2"/>
              <a:buChar char="Ø"/>
            </a:pPr>
            <a:r>
              <a:rPr lang="en-US" sz="1200" dirty="0" smtClean="0">
                <a:solidFill>
                  <a:srgbClr val="000000"/>
                </a:solidFill>
              </a:rPr>
              <a:t>Child and adolescent issues</a:t>
            </a:r>
          </a:p>
          <a:p>
            <a:pPr>
              <a:buFont typeface="Wingdings" panose="05000000000000000000" pitchFamily="2" charset="2"/>
              <a:buChar char="Ø"/>
            </a:pPr>
            <a:r>
              <a:rPr lang="en-US" sz="1200" dirty="0" smtClean="0">
                <a:solidFill>
                  <a:srgbClr val="000000"/>
                </a:solidFill>
              </a:rPr>
              <a:t>Child-parent problems</a:t>
            </a:r>
          </a:p>
          <a:p>
            <a:pPr>
              <a:buFont typeface="Wingdings" panose="05000000000000000000" pitchFamily="2" charset="2"/>
              <a:buChar char="Ø"/>
            </a:pPr>
            <a:r>
              <a:rPr lang="en-US" sz="1200" dirty="0" smtClean="0">
                <a:solidFill>
                  <a:srgbClr val="000000"/>
                </a:solidFill>
              </a:rPr>
              <a:t>Stress related issues</a:t>
            </a:r>
          </a:p>
          <a:p>
            <a:pPr>
              <a:buFont typeface="Wingdings" panose="05000000000000000000" pitchFamily="2" charset="2"/>
              <a:buChar char="Ø"/>
            </a:pPr>
            <a:r>
              <a:rPr lang="en-US" sz="1200" dirty="0" smtClean="0">
                <a:solidFill>
                  <a:srgbClr val="000000"/>
                </a:solidFill>
              </a:rPr>
              <a:t>Financial and legal problems</a:t>
            </a:r>
          </a:p>
          <a:p>
            <a:pPr>
              <a:buFont typeface="Wingdings" panose="05000000000000000000" pitchFamily="2" charset="2"/>
              <a:buChar char="Ø"/>
            </a:pPr>
            <a:r>
              <a:rPr lang="en-US" sz="1200" dirty="0" smtClean="0">
                <a:solidFill>
                  <a:srgbClr val="000000"/>
                </a:solidFill>
              </a:rPr>
              <a:t>Other Addictions </a:t>
            </a:r>
          </a:p>
          <a:p>
            <a:pPr>
              <a:buFont typeface="Wingdings" panose="05000000000000000000" pitchFamily="2" charset="2"/>
              <a:buChar char="Ø"/>
            </a:pPr>
            <a:r>
              <a:rPr lang="en-US" sz="1200" dirty="0" smtClean="0">
                <a:solidFill>
                  <a:srgbClr val="000000"/>
                </a:solidFill>
              </a:rPr>
              <a:t>Marital issues</a:t>
            </a:r>
          </a:p>
          <a:p>
            <a:endParaRPr lang="en-US" b="0" dirty="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4</a:t>
            </a:fld>
            <a:endParaRPr lang="en-US" dirty="0"/>
          </a:p>
        </p:txBody>
      </p:sp>
    </p:spTree>
    <p:extLst>
      <p:ext uri="{BB962C8B-B14F-4D97-AF65-F5344CB8AC3E}">
        <p14:creationId xmlns:p14="http://schemas.microsoft.com/office/powerpoint/2010/main" val="350946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Counseling is a good first place to go when you don’t know where to go for help.</a:t>
            </a:r>
            <a:r>
              <a:rPr lang="en-US" sz="1200" baseline="0" dirty="0" smtClean="0"/>
              <a:t> </a:t>
            </a:r>
            <a:r>
              <a:rPr lang="en-US" sz="1200" dirty="0" smtClean="0"/>
              <a:t>Counselors can help you explore some of your options in your situation.</a:t>
            </a:r>
            <a:r>
              <a:rPr lang="en-US" sz="1200" baseline="0" dirty="0" smtClean="0"/>
              <a:t> </a:t>
            </a:r>
            <a:r>
              <a:rPr lang="en-US" sz="1200" dirty="0" smtClean="0"/>
              <a:t>A Counselor provides an unbiased perspective on your situation.</a:t>
            </a:r>
            <a:r>
              <a:rPr lang="en-US" sz="1200" baseline="0" dirty="0" smtClean="0"/>
              <a:t> </a:t>
            </a:r>
            <a:r>
              <a:rPr lang="en-US" sz="1200" dirty="0" smtClean="0"/>
              <a:t>A Counselor can see you and your family members together in a session to ‘talk it out.’</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5</a:t>
            </a:fld>
            <a:endParaRPr lang="en-US" dirty="0"/>
          </a:p>
        </p:txBody>
      </p:sp>
    </p:spTree>
    <p:extLst>
      <p:ext uri="{BB962C8B-B14F-4D97-AF65-F5344CB8AC3E}">
        <p14:creationId xmlns:p14="http://schemas.microsoft.com/office/powerpoint/2010/main" val="121693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Counseling works for a lot of clients that are looking to make powerful, lasting change in their lives.</a:t>
            </a:r>
            <a:r>
              <a:rPr lang="en-US" sz="1200" baseline="0" dirty="0" smtClean="0"/>
              <a:t> </a:t>
            </a:r>
            <a:r>
              <a:rPr lang="en-US" sz="1200" dirty="0" smtClean="0"/>
              <a:t>You must be open to making change if you want to see change.</a:t>
            </a:r>
            <a:r>
              <a:rPr lang="en-US" sz="1200" baseline="0" dirty="0" smtClean="0"/>
              <a:t> </a:t>
            </a:r>
            <a:r>
              <a:rPr lang="en-US" sz="1200" dirty="0" smtClean="0"/>
              <a:t>Counseling empowers you to tackle issues that are troublesome to you.</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6</a:t>
            </a:fld>
            <a:endParaRPr lang="en-US" dirty="0"/>
          </a:p>
        </p:txBody>
      </p:sp>
    </p:spTree>
    <p:extLst>
      <p:ext uri="{BB962C8B-B14F-4D97-AF65-F5344CB8AC3E}">
        <p14:creationId xmlns:p14="http://schemas.microsoft.com/office/powerpoint/2010/main" val="338040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This includes family members such as elderly parents that you may be a caretaker for.</a:t>
            </a:r>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7</a:t>
            </a:fld>
            <a:endParaRPr lang="en-US" dirty="0"/>
          </a:p>
        </p:txBody>
      </p:sp>
    </p:spTree>
    <p:extLst>
      <p:ext uri="{BB962C8B-B14F-4D97-AF65-F5344CB8AC3E}">
        <p14:creationId xmlns:p14="http://schemas.microsoft.com/office/powerpoint/2010/main" val="260391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CFLR, Inc. EAP guarantees strict standards of privacy and confidentiality according to State and Federal guidelines unless disclosure of information is required by law or court order. CFLR, Inc. EAP helps to protect your confidentially from the first phone call to the last visit and beyond.</a:t>
            </a:r>
          </a:p>
          <a:p>
            <a:pPr marL="18288" indent="0">
              <a:buClr>
                <a:srgbClr val="ABBA52"/>
              </a:buClr>
              <a:buNone/>
            </a:pPr>
            <a:endParaRPr lang="en-US" sz="1200" dirty="0" smtClean="0"/>
          </a:p>
          <a:p>
            <a:pPr>
              <a:buClr>
                <a:srgbClr val="ABBA52"/>
              </a:buClr>
            </a:pPr>
            <a:r>
              <a:rPr lang="en-US" sz="1200" dirty="0" smtClean="0"/>
              <a:t>Appointments are never booked ‘back to back’ from the same client company.  There is always a half-hour span of time in-between appointments as well to protect confidentiality.</a:t>
            </a:r>
          </a:p>
          <a:p>
            <a:pPr>
              <a:buClr>
                <a:srgbClr val="ABBA52"/>
              </a:buClr>
            </a:pPr>
            <a:endParaRPr lang="en-US" sz="1200" dirty="0" smtClean="0"/>
          </a:p>
          <a:p>
            <a:pPr>
              <a:buClr>
                <a:srgbClr val="ABBA52"/>
              </a:buClr>
            </a:pPr>
            <a:r>
              <a:rPr lang="en-US" sz="1200" dirty="0" smtClean="0"/>
              <a:t>Your employer will not be informed of your visit. Supervisory Referrals require communication between the supervisor and the EAP, but this only covers attendance and compliance</a:t>
            </a:r>
            <a:r>
              <a:rPr lang="en-US" sz="1200" b="0" dirty="0" smtClean="0"/>
              <a:t>. </a:t>
            </a:r>
            <a:r>
              <a:rPr lang="en-US" sz="1200" b="0" kern="1200" dirty="0" smtClean="0">
                <a:solidFill>
                  <a:schemeClr val="tx1"/>
                </a:solidFill>
                <a:effectLst/>
                <a:latin typeface="+mn-lt"/>
                <a:ea typeface="+mn-ea"/>
                <a:cs typeface="+mn-cs"/>
              </a:rPr>
              <a:t>A HIPPA release will need to be signed by the employee, in order for the counselor to disclose any details about the visit. </a:t>
            </a:r>
            <a:endParaRPr lang="en-US" sz="1200" b="0" dirty="0" smtClean="0"/>
          </a:p>
          <a:p>
            <a:pPr>
              <a:buClr>
                <a:srgbClr val="ABBA52"/>
              </a:buClr>
            </a:pPr>
            <a:endParaRPr lang="en-US" sz="1200" dirty="0" smtClean="0"/>
          </a:p>
          <a:p>
            <a:pPr>
              <a:buClr>
                <a:srgbClr val="ABBA52"/>
              </a:buClr>
            </a:pPr>
            <a:r>
              <a:rPr lang="en-US" sz="1200" dirty="0" smtClean="0"/>
              <a:t>Written records of all CFLR, Inc. EAP services are kept confidential.</a:t>
            </a:r>
            <a:endParaRPr lang="en-US" dirty="0" smtClean="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8</a:t>
            </a:fld>
            <a:endParaRPr lang="en-US" dirty="0"/>
          </a:p>
        </p:txBody>
      </p:sp>
    </p:spTree>
    <p:extLst>
      <p:ext uri="{BB962C8B-B14F-4D97-AF65-F5344CB8AC3E}">
        <p14:creationId xmlns:p14="http://schemas.microsoft.com/office/powerpoint/2010/main" val="415650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ABBA52"/>
              </a:buClr>
            </a:pPr>
            <a:r>
              <a:rPr lang="en-US" sz="1200" dirty="0" smtClean="0"/>
              <a:t>Can call 315.733.1726 or 1.800.729.6822 for a location near you, or refer to information from your Human Resources Department/representative.</a:t>
            </a:r>
            <a:endParaRPr lang="en-US" sz="1200" dirty="0"/>
          </a:p>
        </p:txBody>
      </p:sp>
      <p:sp>
        <p:nvSpPr>
          <p:cNvPr id="4" name="Header Placeholder 3"/>
          <p:cNvSpPr>
            <a:spLocks noGrp="1"/>
          </p:cNvSpPr>
          <p:nvPr>
            <p:ph type="hdr" sz="quarter" idx="10"/>
          </p:nvPr>
        </p:nvSpPr>
        <p:spPr/>
        <p:txBody>
          <a:bodyPr/>
          <a:lstStyle/>
          <a:p>
            <a:r>
              <a:rPr lang="en-US" smtClean="0"/>
              <a:t>Center for Family Life and Recovery, Inc. EAP Orientation Notes</a:t>
            </a:r>
            <a:endParaRPr lang="en-US" dirty="0"/>
          </a:p>
        </p:txBody>
      </p:sp>
      <p:sp>
        <p:nvSpPr>
          <p:cNvPr id="5" name="Date Placeholder 4"/>
          <p:cNvSpPr>
            <a:spLocks noGrp="1"/>
          </p:cNvSpPr>
          <p:nvPr>
            <p:ph type="dt"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30CE8E-C1C0-43BA-BC06-280ABB8744B2}" type="slidenum">
              <a:rPr lang="en-US" smtClean="0"/>
              <a:t>9</a:t>
            </a:fld>
            <a:endParaRPr lang="en-US" dirty="0"/>
          </a:p>
        </p:txBody>
      </p:sp>
    </p:spTree>
    <p:extLst>
      <p:ext uri="{BB962C8B-B14F-4D97-AF65-F5344CB8AC3E}">
        <p14:creationId xmlns:p14="http://schemas.microsoft.com/office/powerpoint/2010/main" val="56053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218211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343501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118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261961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101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78651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32563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99563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216380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3519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14108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300990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91531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153314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42787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AA7E55F-3E4F-4296-9D62-04D0896F9FEC}" type="datetimeFigureOut">
              <a:rPr lang="en-US" smtClean="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F81571-9CD2-4F0A-ACBE-9116C7025F3F}" type="slidenum">
              <a:rPr lang="en-US" smtClean="0"/>
              <a:t>‹#›</a:t>
            </a:fld>
            <a:endParaRPr lang="en-US" dirty="0"/>
          </a:p>
        </p:txBody>
      </p:sp>
    </p:spTree>
    <p:extLst>
      <p:ext uri="{BB962C8B-B14F-4D97-AF65-F5344CB8AC3E}">
        <p14:creationId xmlns:p14="http://schemas.microsoft.com/office/powerpoint/2010/main" val="25966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A7E55F-3E4F-4296-9D62-04D0896F9FEC}" type="datetimeFigureOut">
              <a:rPr lang="en-US" smtClean="0"/>
              <a:t>11/5/2019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6F81571-9CD2-4F0A-ACBE-9116C7025F3F}" type="slidenum">
              <a:rPr lang="en-US" smtClean="0"/>
              <a:t>‹#›</a:t>
            </a:fld>
            <a:endParaRPr lang="en-US" dirty="0"/>
          </a:p>
        </p:txBody>
      </p:sp>
    </p:spTree>
    <p:extLst>
      <p:ext uri="{BB962C8B-B14F-4D97-AF65-F5344CB8AC3E}">
        <p14:creationId xmlns:p14="http://schemas.microsoft.com/office/powerpoint/2010/main" val="29114018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17959" y="0"/>
            <a:ext cx="4724400" cy="3286402"/>
          </a:xfrm>
          <a:prstGeom prst="rect">
            <a:avLst/>
          </a:prstGeom>
        </p:spPr>
      </p:pic>
      <p:sp>
        <p:nvSpPr>
          <p:cNvPr id="2" name="Title 1"/>
          <p:cNvSpPr>
            <a:spLocks noGrp="1"/>
          </p:cNvSpPr>
          <p:nvPr>
            <p:ph type="ctrTitle"/>
          </p:nvPr>
        </p:nvSpPr>
        <p:spPr>
          <a:xfrm>
            <a:off x="589259" y="2514600"/>
            <a:ext cx="6781800" cy="2396066"/>
          </a:xfrm>
        </p:spPr>
        <p:txBody>
          <a:bodyPr/>
          <a:lstStyle/>
          <a:p>
            <a:pPr algn="ctr"/>
            <a:r>
              <a:rPr lang="en-US" b="1" dirty="0" smtClean="0">
                <a:solidFill>
                  <a:srgbClr val="000000"/>
                </a:solidFill>
                <a:effectLst>
                  <a:outerShdw blurRad="38100" dist="38100" dir="2700000" algn="tl">
                    <a:srgbClr val="000000">
                      <a:alpha val="43137"/>
                    </a:srgbClr>
                  </a:outerShdw>
                </a:effectLst>
              </a:rPr>
              <a:t>Your Employee Assistance Program</a:t>
            </a:r>
            <a:endParaRPr lang="en-US" b="1" dirty="0">
              <a:solidFill>
                <a:srgbClr val="0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95400" y="4915428"/>
            <a:ext cx="5826719" cy="1096899"/>
          </a:xfrm>
        </p:spPr>
        <p:txBody>
          <a:bodyPr/>
          <a:lstStyle/>
          <a:p>
            <a:r>
              <a:rPr lang="en-US" dirty="0" smtClean="0">
                <a:solidFill>
                  <a:srgbClr val="7A3A72"/>
                </a:solidFill>
              </a:rPr>
              <a:t>Introduction and Overview</a:t>
            </a:r>
            <a:endParaRPr lang="en-US" dirty="0">
              <a:solidFill>
                <a:srgbClr val="7A3A72"/>
              </a:solidFill>
            </a:endParaRPr>
          </a:p>
        </p:txBody>
      </p:sp>
    </p:spTree>
    <p:extLst>
      <p:ext uri="{BB962C8B-B14F-4D97-AF65-F5344CB8AC3E}">
        <p14:creationId xmlns:p14="http://schemas.microsoft.com/office/powerpoint/2010/main" val="3592713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347714" cy="1320800"/>
          </a:xfrm>
        </p:spPr>
        <p:txBody>
          <a:bodyPr>
            <a:normAutofit fontScale="90000"/>
          </a:bodyPr>
          <a:lstStyle/>
          <a:p>
            <a:r>
              <a:rPr lang="en-US" sz="5400" b="1" dirty="0" smtClean="0">
                <a:solidFill>
                  <a:srgbClr val="7A3A72"/>
                </a:solidFill>
                <a:effectLst>
                  <a:outerShdw blurRad="38100" dist="38100" dir="2700000" algn="tl">
                    <a:srgbClr val="000000">
                      <a:alpha val="43137"/>
                    </a:srgbClr>
                  </a:outerShdw>
                </a:effectLst>
              </a:rPr>
              <a:t>How can EAP be utilized?</a:t>
            </a:r>
            <a:r>
              <a:rPr lang="en-US" dirty="0" smtClean="0"/>
              <a:t/>
            </a:r>
            <a:br>
              <a:rPr lang="en-US" dirty="0" smtClean="0"/>
            </a:br>
            <a:endParaRPr lang="en-US" dirty="0"/>
          </a:p>
        </p:txBody>
      </p:sp>
      <p:sp>
        <p:nvSpPr>
          <p:cNvPr id="3" name="Content Placeholder 2"/>
          <p:cNvSpPr>
            <a:spLocks noGrp="1"/>
          </p:cNvSpPr>
          <p:nvPr>
            <p:ph sz="half" idx="1"/>
          </p:nvPr>
        </p:nvSpPr>
        <p:spPr>
          <a:xfrm>
            <a:off x="395310" y="1905000"/>
            <a:ext cx="3088109" cy="3880772"/>
          </a:xfrm>
        </p:spPr>
        <p:txBody>
          <a:bodyPr>
            <a:normAutofit/>
          </a:bodyPr>
          <a:lstStyle/>
          <a:p>
            <a:pPr>
              <a:buFont typeface="Wingdings" panose="05000000000000000000" pitchFamily="2" charset="2"/>
              <a:buChar char="Ø"/>
            </a:pPr>
            <a:r>
              <a:rPr lang="en-US" sz="2400" dirty="0" smtClean="0">
                <a:solidFill>
                  <a:srgbClr val="000000"/>
                </a:solidFill>
              </a:rPr>
              <a:t>Self Referral</a:t>
            </a:r>
          </a:p>
          <a:p>
            <a:pPr>
              <a:buFont typeface="Wingdings" panose="05000000000000000000" pitchFamily="2" charset="2"/>
              <a:buChar char="Ø"/>
            </a:pPr>
            <a:r>
              <a:rPr lang="en-US" sz="2400" dirty="0" smtClean="0">
                <a:solidFill>
                  <a:srgbClr val="000000"/>
                </a:solidFill>
              </a:rPr>
              <a:t>Suggested Referral</a:t>
            </a:r>
            <a:endParaRPr lang="en-US" sz="2400" dirty="0">
              <a:solidFill>
                <a:srgbClr val="000000"/>
              </a:solidFill>
            </a:endParaRPr>
          </a:p>
          <a:p>
            <a:pPr>
              <a:buFont typeface="Wingdings" panose="05000000000000000000" pitchFamily="2" charset="2"/>
              <a:buChar char="Ø"/>
            </a:pPr>
            <a:r>
              <a:rPr lang="en-US" sz="2400" dirty="0" smtClean="0">
                <a:solidFill>
                  <a:srgbClr val="000000"/>
                </a:solidFill>
              </a:rPr>
              <a:t>Supervisory (Mandated) Referral</a:t>
            </a:r>
          </a:p>
          <a:p>
            <a:pPr>
              <a:buFont typeface="Wingdings" panose="05000000000000000000" pitchFamily="2" charset="2"/>
              <a:buChar char="Ø"/>
            </a:pPr>
            <a:r>
              <a:rPr lang="en-US" sz="2400" dirty="0" smtClean="0">
                <a:solidFill>
                  <a:srgbClr val="000000"/>
                </a:solidFill>
              </a:rPr>
              <a:t>Critical Incident Stress Defusing and Debriefing</a:t>
            </a:r>
          </a:p>
          <a:p>
            <a:endParaRPr lang="en-US" sz="2400" dirty="0" smtClean="0">
              <a:solidFill>
                <a:srgbClr val="000000"/>
              </a:solidFill>
            </a:endParaRPr>
          </a:p>
          <a:p>
            <a:endParaRPr lang="en-US" sz="2400" dirty="0" smtClean="0">
              <a:solidFill>
                <a:srgbClr val="000000"/>
              </a:solidFill>
            </a:endParaRPr>
          </a:p>
          <a:p>
            <a:endParaRPr lang="en-US" dirty="0" smtClean="0">
              <a:solidFill>
                <a:srgbClr val="000000"/>
              </a:solidFill>
            </a:endParaRPr>
          </a:p>
          <a:p>
            <a:endParaRPr lang="en-US" dirty="0">
              <a:solidFill>
                <a:srgbClr val="000000"/>
              </a:solidFill>
            </a:endParaRPr>
          </a:p>
        </p:txBody>
      </p:sp>
      <p:sp>
        <p:nvSpPr>
          <p:cNvPr id="4" name="Content Placeholder 3"/>
          <p:cNvSpPr>
            <a:spLocks noGrp="1"/>
          </p:cNvSpPr>
          <p:nvPr>
            <p:ph sz="half" idx="2"/>
          </p:nvPr>
        </p:nvSpPr>
        <p:spPr>
          <a:xfrm>
            <a:off x="3488182" y="1904999"/>
            <a:ext cx="3810000" cy="3880773"/>
          </a:xfrm>
        </p:spPr>
        <p:txBody>
          <a:bodyPr>
            <a:noAutofit/>
          </a:bodyPr>
          <a:lstStyle/>
          <a:p>
            <a:pPr>
              <a:buFont typeface="Wingdings" panose="05000000000000000000" pitchFamily="2" charset="2"/>
              <a:buChar char="Ø"/>
            </a:pPr>
            <a:r>
              <a:rPr lang="en-US" sz="2400" dirty="0" smtClean="0">
                <a:solidFill>
                  <a:srgbClr val="000000"/>
                </a:solidFill>
              </a:rPr>
              <a:t>May utilize this service with different issues throughout the year as necessary based on your employer’s contract</a:t>
            </a:r>
          </a:p>
          <a:p>
            <a:pPr>
              <a:buFont typeface="Wingdings" panose="05000000000000000000" pitchFamily="2" charset="2"/>
              <a:buChar char="Ø"/>
            </a:pPr>
            <a:r>
              <a:rPr lang="en-US" sz="2400" dirty="0" smtClean="0">
                <a:solidFill>
                  <a:srgbClr val="000000"/>
                </a:solidFill>
              </a:rPr>
              <a:t>Visits are free</a:t>
            </a:r>
          </a:p>
          <a:p>
            <a:pPr>
              <a:buFont typeface="Wingdings" panose="05000000000000000000" pitchFamily="2" charset="2"/>
              <a:buChar char="Ø"/>
            </a:pPr>
            <a:r>
              <a:rPr lang="en-US" sz="2400" dirty="0" smtClean="0">
                <a:solidFill>
                  <a:srgbClr val="000000"/>
                </a:solidFill>
              </a:rPr>
              <a:t>What if my problems need long term assistance?</a:t>
            </a:r>
            <a:endParaRPr lang="en-US" sz="2400" dirty="0">
              <a:solidFill>
                <a:srgbClr val="000000"/>
              </a:solidFill>
            </a:endParaRPr>
          </a:p>
        </p:txBody>
      </p:sp>
    </p:spTree>
    <p:extLst>
      <p:ext uri="{BB962C8B-B14F-4D97-AF65-F5344CB8AC3E}">
        <p14:creationId xmlns:p14="http://schemas.microsoft.com/office/powerpoint/2010/main" val="1636587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7543800" cy="762000"/>
          </a:xfrm>
        </p:spPr>
        <p:txBody>
          <a:bodyPr>
            <a:noAutofit/>
          </a:bodyPr>
          <a:lstStyle/>
          <a:p>
            <a:r>
              <a:rPr lang="en-US" sz="5400" b="1" dirty="0" smtClean="0">
                <a:solidFill>
                  <a:srgbClr val="7A3A72"/>
                </a:solidFill>
                <a:effectLst>
                  <a:outerShdw blurRad="38100" dist="38100" dir="2700000" algn="tl">
                    <a:srgbClr val="000000">
                      <a:alpha val="43137"/>
                    </a:srgbClr>
                  </a:outerShdw>
                </a:effectLst>
              </a:rPr>
              <a:t>What is a </a:t>
            </a:r>
            <a:br>
              <a:rPr lang="en-US" sz="5400" b="1" dirty="0" smtClean="0">
                <a:solidFill>
                  <a:srgbClr val="7A3A72"/>
                </a:solidFill>
                <a:effectLst>
                  <a:outerShdw blurRad="38100" dist="38100" dir="2700000" algn="tl">
                    <a:srgbClr val="000000">
                      <a:alpha val="43137"/>
                    </a:srgbClr>
                  </a:outerShdw>
                </a:effectLst>
              </a:rPr>
            </a:br>
            <a:r>
              <a:rPr lang="en-US" sz="5400" b="1" dirty="0" smtClean="0">
                <a:solidFill>
                  <a:srgbClr val="7A3A72"/>
                </a:solidFill>
                <a:effectLst>
                  <a:outerShdw blurRad="38100" dist="38100" dir="2700000" algn="tl">
                    <a:srgbClr val="000000">
                      <a:alpha val="43137"/>
                    </a:srgbClr>
                  </a:outerShdw>
                </a:effectLst>
              </a:rPr>
              <a:t>Supervisory Referrals</a:t>
            </a:r>
            <a:endParaRPr lang="en-US" sz="5400" b="1" dirty="0">
              <a:solidFill>
                <a:srgbClr val="7A3A72"/>
              </a:solidFill>
              <a:effectLst>
                <a:outerShdw blurRad="38100" dist="38100" dir="2700000" algn="tl">
                  <a:srgbClr val="000000">
                    <a:alpha val="43137"/>
                  </a:srgbClr>
                </a:outerShdw>
              </a:effectLst>
            </a:endParaRPr>
          </a:p>
        </p:txBody>
      </p:sp>
      <p:sp>
        <p:nvSpPr>
          <p:cNvPr id="5" name="Rectangle 4"/>
          <p:cNvSpPr/>
          <p:nvPr/>
        </p:nvSpPr>
        <p:spPr>
          <a:xfrm>
            <a:off x="185737" y="1981200"/>
            <a:ext cx="8915400" cy="1815882"/>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800" dirty="0" smtClean="0"/>
              <a:t>Performance based</a:t>
            </a:r>
            <a:br>
              <a:rPr lang="en-US" sz="2800" dirty="0" smtClean="0"/>
            </a:br>
            <a:endParaRPr lang="en-US" sz="2800" dirty="0" smtClean="0"/>
          </a:p>
          <a:p>
            <a:pPr marL="342900" indent="-342900">
              <a:buClr>
                <a:schemeClr val="accent1"/>
              </a:buClr>
              <a:buFont typeface="Wingdings" panose="05000000000000000000" pitchFamily="2" charset="2"/>
              <a:buChar char="Ø"/>
            </a:pPr>
            <a:r>
              <a:rPr lang="en-US" sz="2800" dirty="0" smtClean="0"/>
              <a:t>Cannot determine termination</a:t>
            </a:r>
          </a:p>
          <a:p>
            <a:pPr marL="342900" indent="-342900">
              <a:buClr>
                <a:schemeClr val="accent1"/>
              </a:buClr>
              <a:buFont typeface="Wingdings" panose="05000000000000000000" pitchFamily="2" charset="2"/>
              <a:buChar char="Ø"/>
            </a:pPr>
            <a:endParaRPr lang="en-US" sz="2800" dirty="0" smtClean="0"/>
          </a:p>
        </p:txBody>
      </p:sp>
    </p:spTree>
    <p:extLst>
      <p:ext uri="{BB962C8B-B14F-4D97-AF65-F5344CB8AC3E}">
        <p14:creationId xmlns:p14="http://schemas.microsoft.com/office/powerpoint/2010/main" val="174939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1219200"/>
          </a:xfrm>
        </p:spPr>
        <p:txBody>
          <a:bodyPr>
            <a:normAutofit/>
          </a:bodyPr>
          <a:lstStyle/>
          <a:p>
            <a:r>
              <a:rPr lang="en-US" sz="5400" b="1" dirty="0" smtClean="0">
                <a:solidFill>
                  <a:srgbClr val="7A3A72"/>
                </a:solidFill>
                <a:effectLst>
                  <a:outerShdw blurRad="38100" dist="38100" dir="2700000" algn="tl">
                    <a:srgbClr val="000000">
                      <a:alpha val="43137"/>
                    </a:srgbClr>
                  </a:outerShdw>
                </a:effectLst>
              </a:rPr>
              <a:t>What can I expect?</a:t>
            </a:r>
            <a:endParaRPr lang="en-US" sz="5400" b="1" dirty="0">
              <a:solidFill>
                <a:srgbClr val="7A3A7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7315200" cy="5181600"/>
          </a:xfrm>
        </p:spPr>
        <p:txBody>
          <a:bodyPr>
            <a:normAutofit lnSpcReduction="10000"/>
          </a:bodyPr>
          <a:lstStyle/>
          <a:p>
            <a:pPr>
              <a:buClr>
                <a:srgbClr val="ABBA52"/>
              </a:buClr>
              <a:buFont typeface="Wingdings" panose="05000000000000000000" pitchFamily="2" charset="2"/>
              <a:buChar char="Ø"/>
            </a:pPr>
            <a:r>
              <a:rPr lang="en-US" sz="2400" dirty="0">
                <a:solidFill>
                  <a:srgbClr val="000000"/>
                </a:solidFill>
              </a:rPr>
              <a:t>EAP appointments are “by appointment only” </a:t>
            </a:r>
            <a:endParaRPr lang="en-US" sz="2400" dirty="0" smtClean="0">
              <a:solidFill>
                <a:srgbClr val="000000"/>
              </a:solidFill>
            </a:endParaRPr>
          </a:p>
          <a:p>
            <a:pPr>
              <a:buClr>
                <a:srgbClr val="ABBA52"/>
              </a:buClr>
              <a:buFont typeface="Wingdings" panose="05000000000000000000" pitchFamily="2" charset="2"/>
              <a:buChar char="Ø"/>
            </a:pPr>
            <a:r>
              <a:rPr lang="en-US" sz="2400" dirty="0" smtClean="0">
                <a:solidFill>
                  <a:srgbClr val="000000"/>
                </a:solidFill>
              </a:rPr>
              <a:t>When </a:t>
            </a:r>
            <a:r>
              <a:rPr lang="en-US" sz="2400" dirty="0">
                <a:solidFill>
                  <a:srgbClr val="000000"/>
                </a:solidFill>
              </a:rPr>
              <a:t>you call, you will be connected to an EAP Intake </a:t>
            </a:r>
            <a:r>
              <a:rPr lang="en-US" sz="2400" dirty="0" smtClean="0">
                <a:solidFill>
                  <a:srgbClr val="000000"/>
                </a:solidFill>
              </a:rPr>
              <a:t>Specialist</a:t>
            </a:r>
          </a:p>
          <a:p>
            <a:pPr>
              <a:buClr>
                <a:srgbClr val="ABBA52"/>
              </a:buClr>
              <a:buFont typeface="Wingdings" panose="05000000000000000000" pitchFamily="2" charset="2"/>
              <a:buChar char="Ø"/>
            </a:pPr>
            <a:r>
              <a:rPr lang="en-US" sz="2400" dirty="0" smtClean="0">
                <a:solidFill>
                  <a:srgbClr val="000000"/>
                </a:solidFill>
              </a:rPr>
              <a:t>During </a:t>
            </a:r>
            <a:r>
              <a:rPr lang="en-US" sz="2400" dirty="0">
                <a:solidFill>
                  <a:srgbClr val="000000"/>
                </a:solidFill>
              </a:rPr>
              <a:t>high volume times of the year, there may be temporary delays in booking an </a:t>
            </a:r>
            <a:r>
              <a:rPr lang="en-US" sz="2400" dirty="0" smtClean="0">
                <a:solidFill>
                  <a:srgbClr val="000000"/>
                </a:solidFill>
              </a:rPr>
              <a:t>appointment</a:t>
            </a:r>
          </a:p>
          <a:p>
            <a:pPr>
              <a:buClr>
                <a:srgbClr val="ABBA52"/>
              </a:buClr>
              <a:buFont typeface="Wingdings" panose="05000000000000000000" pitchFamily="2" charset="2"/>
              <a:buChar char="Ø"/>
            </a:pPr>
            <a:r>
              <a:rPr lang="en-US" sz="2400" dirty="0" smtClean="0">
                <a:solidFill>
                  <a:srgbClr val="000000"/>
                </a:solidFill>
              </a:rPr>
              <a:t>Your </a:t>
            </a:r>
            <a:r>
              <a:rPr lang="en-US" sz="2400" dirty="0">
                <a:solidFill>
                  <a:srgbClr val="000000"/>
                </a:solidFill>
              </a:rPr>
              <a:t>first two appointments will be an assessment where the Counselor gets to know you and your situation.  </a:t>
            </a:r>
          </a:p>
          <a:p>
            <a:pPr>
              <a:buClr>
                <a:srgbClr val="ABBA52"/>
              </a:buClr>
              <a:buFont typeface="Wingdings" panose="05000000000000000000" pitchFamily="2" charset="2"/>
              <a:buChar char="Ø"/>
            </a:pPr>
            <a:r>
              <a:rPr lang="en-US" sz="2400" dirty="0">
                <a:solidFill>
                  <a:srgbClr val="000000"/>
                </a:solidFill>
              </a:rPr>
              <a:t>You’ll complete some paperwork at the first </a:t>
            </a:r>
            <a:r>
              <a:rPr lang="en-US" sz="2400" dirty="0" smtClean="0">
                <a:solidFill>
                  <a:srgbClr val="000000"/>
                </a:solidFill>
              </a:rPr>
              <a:t>session</a:t>
            </a:r>
            <a:endParaRPr lang="en-US" sz="2400" dirty="0">
              <a:solidFill>
                <a:srgbClr val="000000"/>
              </a:solidFill>
            </a:endParaRPr>
          </a:p>
          <a:p>
            <a:pPr>
              <a:buClr>
                <a:srgbClr val="ABBA52"/>
              </a:buClr>
              <a:buFont typeface="Wingdings" panose="05000000000000000000" pitchFamily="2" charset="2"/>
              <a:buChar char="Ø"/>
            </a:pPr>
            <a:r>
              <a:rPr lang="en-US" sz="2400" dirty="0">
                <a:solidFill>
                  <a:srgbClr val="000000"/>
                </a:solidFill>
              </a:rPr>
              <a:t>Sessions are one hour in </a:t>
            </a:r>
            <a:r>
              <a:rPr lang="en-US" sz="2400" dirty="0" smtClean="0">
                <a:solidFill>
                  <a:srgbClr val="000000"/>
                </a:solidFill>
              </a:rPr>
              <a:t>length  </a:t>
            </a:r>
            <a:endParaRPr lang="en-US" sz="2400" dirty="0">
              <a:solidFill>
                <a:srgbClr val="000000"/>
              </a:solidFill>
            </a:endParaRPr>
          </a:p>
          <a:p>
            <a:pPr>
              <a:buClr>
                <a:srgbClr val="ABBA52"/>
              </a:buClr>
              <a:buFont typeface="Wingdings" panose="05000000000000000000" pitchFamily="2" charset="2"/>
              <a:buChar char="Ø"/>
            </a:pPr>
            <a:r>
              <a:rPr lang="en-US" sz="2400" dirty="0" smtClean="0">
                <a:solidFill>
                  <a:srgbClr val="000000"/>
                </a:solidFill>
              </a:rPr>
              <a:t>Different formats available to work with your availability and comfort</a:t>
            </a:r>
            <a:endParaRPr lang="en-US" sz="2400" dirty="0">
              <a:solidFill>
                <a:srgbClr val="000000"/>
              </a:solidFill>
            </a:endParaRPr>
          </a:p>
          <a:p>
            <a:pPr marL="361188">
              <a:buClr>
                <a:srgbClr val="ABBA52"/>
              </a:buClr>
              <a:buFont typeface="Wingdings" panose="05000000000000000000" pitchFamily="2" charset="2"/>
              <a:buChar char="Ø"/>
            </a:pPr>
            <a:endParaRPr lang="en-US" sz="2400" dirty="0">
              <a:solidFill>
                <a:srgbClr val="000000"/>
              </a:solidFill>
            </a:endParaRPr>
          </a:p>
          <a:p>
            <a:pPr>
              <a:buClr>
                <a:srgbClr val="ABBA52"/>
              </a:buClr>
              <a:buFont typeface="Wingdings" panose="05000000000000000000" pitchFamily="2" charset="2"/>
              <a:buChar char="Ø"/>
            </a:pPr>
            <a:endParaRPr lang="en-US" sz="2400" dirty="0">
              <a:solidFill>
                <a:srgbClr val="000000"/>
              </a:solidFill>
            </a:endParaRPr>
          </a:p>
          <a:p>
            <a:pPr>
              <a:buClr>
                <a:srgbClr val="ABBA52"/>
              </a:buClr>
              <a:buFont typeface="Wingdings" panose="05000000000000000000" pitchFamily="2" charset="2"/>
              <a:buChar char="Ø"/>
            </a:pPr>
            <a:endParaRPr lang="en-US" sz="2400" dirty="0">
              <a:solidFill>
                <a:srgbClr val="000000"/>
              </a:solidFill>
            </a:endParaRPr>
          </a:p>
          <a:p>
            <a:pPr>
              <a:buClr>
                <a:srgbClr val="ABBA52"/>
              </a:buClr>
              <a:buFont typeface="Wingdings" panose="05000000000000000000" pitchFamily="2" charset="2"/>
              <a:buChar char="Ø"/>
            </a:pPr>
            <a:endParaRPr lang="en-US" sz="2400" dirty="0">
              <a:solidFill>
                <a:srgbClr val="000000"/>
              </a:solidFill>
            </a:endParaRPr>
          </a:p>
          <a:p>
            <a:pPr>
              <a:buClr>
                <a:srgbClr val="ABBA52"/>
              </a:buClr>
              <a:buFont typeface="Wingdings" panose="05000000000000000000" pitchFamily="2" charset="2"/>
              <a:buChar char="Ø"/>
            </a:pPr>
            <a:endParaRPr lang="en-US" sz="2400" dirty="0">
              <a:solidFill>
                <a:srgbClr val="000000"/>
              </a:solidFill>
            </a:endParaRPr>
          </a:p>
        </p:txBody>
      </p:sp>
    </p:spTree>
    <p:extLst>
      <p:ext uri="{BB962C8B-B14F-4D97-AF65-F5344CB8AC3E}">
        <p14:creationId xmlns:p14="http://schemas.microsoft.com/office/powerpoint/2010/main" val="3882679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010400" cy="1219200"/>
          </a:xfrm>
        </p:spPr>
        <p:txBody>
          <a:bodyPr>
            <a:normAutofit fontScale="90000"/>
          </a:bodyPr>
          <a:lstStyle/>
          <a:p>
            <a:r>
              <a:rPr lang="en-US" sz="5400" b="1" dirty="0" smtClean="0">
                <a:solidFill>
                  <a:srgbClr val="7A3A72"/>
                </a:solidFill>
                <a:effectLst>
                  <a:outerShdw blurRad="38100" dist="38100" dir="2700000" algn="tl">
                    <a:srgbClr val="000000">
                      <a:alpha val="43137"/>
                    </a:srgbClr>
                  </a:outerShdw>
                </a:effectLst>
              </a:rPr>
              <a:t>When Is EAP Available?</a:t>
            </a:r>
            <a:endParaRPr lang="en-US" sz="5400" b="1" dirty="0">
              <a:solidFill>
                <a:srgbClr val="7A3A7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6934200" cy="4648200"/>
          </a:xfrm>
        </p:spPr>
        <p:txBody>
          <a:bodyPr>
            <a:normAutofit/>
          </a:bodyPr>
          <a:lstStyle/>
          <a:p>
            <a:pPr marL="0" indent="0" algn="ctr">
              <a:buClrTx/>
              <a:buNone/>
            </a:pPr>
            <a:r>
              <a:rPr lang="en-US" sz="2400" b="1" dirty="0">
                <a:solidFill>
                  <a:srgbClr val="000000"/>
                </a:solidFill>
              </a:rPr>
              <a:t>Mondays and </a:t>
            </a:r>
            <a:r>
              <a:rPr lang="en-US" sz="2400" b="1" dirty="0" smtClean="0">
                <a:solidFill>
                  <a:srgbClr val="000000"/>
                </a:solidFill>
              </a:rPr>
              <a:t>Fridays</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8:30am </a:t>
            </a:r>
            <a:r>
              <a:rPr lang="en-US" sz="2400" dirty="0">
                <a:solidFill>
                  <a:srgbClr val="000000"/>
                </a:solidFill>
              </a:rPr>
              <a:t>to </a:t>
            </a:r>
            <a:r>
              <a:rPr lang="en-US" sz="2400" dirty="0" smtClean="0">
                <a:solidFill>
                  <a:srgbClr val="000000"/>
                </a:solidFill>
              </a:rPr>
              <a:t>4:00pm</a:t>
            </a:r>
          </a:p>
          <a:p>
            <a:pPr marL="0" indent="0" algn="ctr">
              <a:buClrTx/>
              <a:buNone/>
            </a:pPr>
            <a:r>
              <a:rPr lang="en-US" sz="2400" b="1" dirty="0" smtClean="0">
                <a:solidFill>
                  <a:srgbClr val="000000"/>
                </a:solidFill>
              </a:rPr>
              <a:t>Tuesdays, Wednesdays and Thursdays</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8:30am to 8:00pm</a:t>
            </a:r>
          </a:p>
          <a:p>
            <a:pPr marL="0" indent="0" algn="ctr">
              <a:buNone/>
            </a:pPr>
            <a:endParaRPr lang="en-US" sz="2400" dirty="0" smtClean="0">
              <a:solidFill>
                <a:srgbClr val="000000"/>
              </a:solidFill>
            </a:endParaRPr>
          </a:p>
          <a:p>
            <a:pPr marL="0" indent="0" algn="ctr">
              <a:buNone/>
            </a:pPr>
            <a:r>
              <a:rPr lang="en-US" sz="2400" dirty="0" smtClean="0">
                <a:solidFill>
                  <a:srgbClr val="000000"/>
                </a:solidFill>
              </a:rPr>
              <a:t>Additionally</a:t>
            </a:r>
            <a:r>
              <a:rPr lang="en-US" sz="2400" dirty="0">
                <a:solidFill>
                  <a:srgbClr val="000000"/>
                </a:solidFill>
              </a:rPr>
              <a:t>, CFLR, Inc. EAP has a </a:t>
            </a:r>
            <a:br>
              <a:rPr lang="en-US" sz="2400" dirty="0">
                <a:solidFill>
                  <a:srgbClr val="000000"/>
                </a:solidFill>
              </a:rPr>
            </a:br>
            <a:r>
              <a:rPr lang="en-US" sz="2400" b="1" u="sng" dirty="0" smtClean="0">
                <a:solidFill>
                  <a:srgbClr val="000000"/>
                </a:solidFill>
              </a:rPr>
              <a:t>24 </a:t>
            </a:r>
            <a:r>
              <a:rPr lang="en-US" sz="2400" b="1" u="sng" dirty="0">
                <a:solidFill>
                  <a:srgbClr val="000000"/>
                </a:solidFill>
              </a:rPr>
              <a:t>hour live answering service</a:t>
            </a:r>
            <a:r>
              <a:rPr lang="en-US" sz="2400" b="1" dirty="0">
                <a:solidFill>
                  <a:srgbClr val="000000"/>
                </a:solidFill>
              </a:rPr>
              <a:t> </a:t>
            </a:r>
          </a:p>
          <a:p>
            <a:pPr marL="0" indent="0" algn="ctr">
              <a:buClrTx/>
              <a:buNone/>
            </a:pPr>
            <a:endParaRPr lang="en-US" sz="2400" dirty="0" smtClean="0">
              <a:solidFill>
                <a:srgbClr val="000000"/>
              </a:solidFill>
            </a:endParaRPr>
          </a:p>
          <a:p>
            <a:pPr marL="0" indent="0" algn="ctr">
              <a:buClrTx/>
              <a:buNone/>
            </a:pPr>
            <a:r>
              <a:rPr lang="en-US" sz="2400" b="1" dirty="0" smtClean="0">
                <a:solidFill>
                  <a:srgbClr val="000000"/>
                </a:solidFill>
              </a:rPr>
              <a:t/>
            </a:r>
            <a:br>
              <a:rPr lang="en-US" sz="2400" b="1" dirty="0" smtClean="0">
                <a:solidFill>
                  <a:srgbClr val="000000"/>
                </a:solidFill>
              </a:rPr>
            </a:br>
            <a:r>
              <a:rPr lang="en-US" sz="2400" dirty="0" smtClean="0">
                <a:solidFill>
                  <a:srgbClr val="000000"/>
                </a:solidFill>
              </a:rPr>
              <a:t>EAP PORTAL</a:t>
            </a:r>
            <a:endParaRPr lang="en-US" sz="2400" dirty="0">
              <a:solidFill>
                <a:srgbClr val="000000"/>
              </a:solidFill>
            </a:endParaRPr>
          </a:p>
          <a:p>
            <a:pPr marL="361188">
              <a:buClrTx/>
              <a:buFont typeface="Wingdings" panose="05000000000000000000" pitchFamily="2" charset="2"/>
              <a:buChar char="ü"/>
            </a:pPr>
            <a:endParaRPr lang="en-US" sz="2400" dirty="0">
              <a:solidFill>
                <a:srgbClr val="000000"/>
              </a:solidFill>
            </a:endParaRPr>
          </a:p>
          <a:p>
            <a:pPr marL="18288" indent="0">
              <a:buClr>
                <a:srgbClr val="ABBA52"/>
              </a:buClr>
              <a:buNone/>
            </a:pPr>
            <a:endParaRPr lang="en-US" sz="2400" dirty="0">
              <a:solidFill>
                <a:srgbClr val="6D9E4C"/>
              </a:solidFill>
            </a:endParaRPr>
          </a:p>
        </p:txBody>
      </p:sp>
    </p:spTree>
    <p:extLst>
      <p:ext uri="{BB962C8B-B14F-4D97-AF65-F5344CB8AC3E}">
        <p14:creationId xmlns:p14="http://schemas.microsoft.com/office/powerpoint/2010/main" val="26390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1932" y="6663596"/>
            <a:ext cx="292068" cy="184666"/>
          </a:xfrm>
          <a:prstGeom prst="rect">
            <a:avLst/>
          </a:prstGeom>
          <a:noFill/>
        </p:spPr>
        <p:txBody>
          <a:bodyPr wrap="none" rtlCol="0">
            <a:spAutoFit/>
          </a:bodyPr>
          <a:lstStyle/>
          <a:p>
            <a:r>
              <a:rPr lang="en-US" sz="600" dirty="0" smtClean="0">
                <a:solidFill>
                  <a:schemeClr val="bg1">
                    <a:lumMod val="75000"/>
                    <a:lumOff val="25000"/>
                  </a:schemeClr>
                </a:solidFill>
              </a:rPr>
              <a:t>LM</a:t>
            </a:r>
            <a:endParaRPr lang="en-US" sz="600" dirty="0">
              <a:solidFill>
                <a:schemeClr val="bg1">
                  <a:lumMod val="75000"/>
                  <a:lumOff val="25000"/>
                </a:schemeClr>
              </a:solidFill>
            </a:endParaRPr>
          </a:p>
        </p:txBody>
      </p:sp>
      <p:pic>
        <p:nvPicPr>
          <p:cNvPr id="2" name="Picture 2" descr="F:\CFLR Design and Ideas\HomepageFINAL 2 6-2-12 (2)_cover phot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33" b="100000" l="100" r="100000">
                        <a14:foregroundMark x1="90728" y1="30037" x2="90728" y2="30037"/>
                        <a14:foregroundMark x1="90927" y1="36996" x2="90927" y2="36996"/>
                        <a14:foregroundMark x1="91326" y1="42125" x2="91326" y2="42125"/>
                        <a14:foregroundMark x1="91525" y1="48718" x2="91525" y2="48718"/>
                        <a14:foregroundMark x1="91625" y1="54945" x2="91625" y2="54945"/>
                      </a14:backgroundRemoval>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91" y="-76199"/>
            <a:ext cx="9553575" cy="26765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289123" y="3810000"/>
            <a:ext cx="695374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7A3A72"/>
                </a:solidFill>
                <a:effectLst>
                  <a:outerShdw blurRad="76200" dist="50800" dir="5400000" algn="tl" rotWithShape="0">
                    <a:srgbClr val="000000">
                      <a:alpha val="65000"/>
                    </a:srgbClr>
                  </a:outerShdw>
                </a:effectLst>
              </a:rPr>
              <a:t>Questions</a:t>
            </a:r>
            <a:r>
              <a:rPr lang="en-US" sz="5400" b="1" spc="50" dirty="0">
                <a:ln w="11430"/>
                <a:solidFill>
                  <a:srgbClr val="7A3A72"/>
                </a:solidFill>
                <a:effectLst>
                  <a:outerShdw blurRad="76200" dist="50800" dir="5400000" algn="tl" rotWithShape="0">
                    <a:srgbClr val="000000">
                      <a:alpha val="65000"/>
                    </a:srgbClr>
                  </a:outerShdw>
                </a:effectLst>
              </a:rPr>
              <a:t>?</a:t>
            </a:r>
            <a:endParaRPr lang="en-US" sz="5400" b="1" cap="none" spc="50" dirty="0" smtClean="0">
              <a:ln w="11430"/>
              <a:solidFill>
                <a:srgbClr val="7A3A72"/>
              </a:soli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a:blip r:embed="rId5"/>
          <a:stretch>
            <a:fillRect/>
          </a:stretch>
        </p:blipFill>
        <p:spPr>
          <a:xfrm>
            <a:off x="336623" y="3936040"/>
            <a:ext cx="1905000" cy="1325162"/>
          </a:xfrm>
          <a:prstGeom prst="rect">
            <a:avLst/>
          </a:prstGeom>
        </p:spPr>
      </p:pic>
    </p:spTree>
    <p:extLst>
      <p:ext uri="{BB962C8B-B14F-4D97-AF65-F5344CB8AC3E}">
        <p14:creationId xmlns:p14="http://schemas.microsoft.com/office/powerpoint/2010/main" val="1246412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0" y="381000"/>
            <a:ext cx="6172200" cy="5742381"/>
          </a:xfrm>
        </p:spPr>
      </p:pic>
    </p:spTree>
    <p:extLst>
      <p:ext uri="{BB962C8B-B14F-4D97-AF65-F5344CB8AC3E}">
        <p14:creationId xmlns:p14="http://schemas.microsoft.com/office/powerpoint/2010/main" val="145167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368332"/>
            <a:ext cx="4572000" cy="369332"/>
          </a:xfrm>
          <a:prstGeom prst="rect">
            <a:avLst/>
          </a:prstGeom>
        </p:spPr>
        <p:txBody>
          <a:bodyPr>
            <a:spAutoFit/>
          </a:bodyPr>
          <a:lstStyle/>
          <a:p>
            <a:pPr>
              <a:buClr>
                <a:srgbClr val="ABBA52"/>
              </a:buClr>
            </a:pPr>
            <a:endParaRPr lang="en-US" dirty="0"/>
          </a:p>
        </p:txBody>
      </p:sp>
      <p:sp>
        <p:nvSpPr>
          <p:cNvPr id="3" name="Rectangle 2"/>
          <p:cNvSpPr/>
          <p:nvPr/>
        </p:nvSpPr>
        <p:spPr>
          <a:xfrm>
            <a:off x="119062" y="228600"/>
            <a:ext cx="7239000" cy="1569660"/>
          </a:xfrm>
          <a:prstGeom prst="rect">
            <a:avLst/>
          </a:prstGeom>
        </p:spPr>
        <p:txBody>
          <a:bodyPr wrap="square">
            <a:spAutoFit/>
          </a:bodyPr>
          <a:lstStyle/>
          <a:p>
            <a:r>
              <a:rPr lang="en-US" sz="4800" b="1" dirty="0">
                <a:solidFill>
                  <a:srgbClr val="7A3A72"/>
                </a:solidFill>
                <a:effectLst>
                  <a:outerShdw blurRad="38100" dist="38100" dir="2700000" algn="tl">
                    <a:srgbClr val="000000">
                      <a:alpha val="43137"/>
                    </a:srgbClr>
                  </a:outerShdw>
                </a:effectLst>
              </a:rPr>
              <a:t>What Is </a:t>
            </a:r>
            <a:r>
              <a:rPr lang="en-US" sz="4800" b="1" dirty="0" smtClean="0">
                <a:solidFill>
                  <a:srgbClr val="7A3A72"/>
                </a:solidFill>
                <a:effectLst>
                  <a:outerShdw blurRad="38100" dist="38100" dir="2700000" algn="tl">
                    <a:srgbClr val="000000">
                      <a:alpha val="43137"/>
                    </a:srgbClr>
                  </a:outerShdw>
                </a:effectLst>
              </a:rPr>
              <a:t>The Employee Assistance Program? </a:t>
            </a:r>
            <a:endParaRPr lang="en-US" sz="4800" b="1" dirty="0">
              <a:solidFill>
                <a:srgbClr val="7A3A72"/>
              </a:solidFill>
              <a:effectLst>
                <a:outerShdw blurRad="38100" dist="38100" dir="2700000" algn="tl">
                  <a:srgbClr val="000000">
                    <a:alpha val="43137"/>
                  </a:srgbClr>
                </a:outerShdw>
              </a:effectLst>
            </a:endParaRPr>
          </a:p>
        </p:txBody>
      </p:sp>
      <p:sp>
        <p:nvSpPr>
          <p:cNvPr id="4" name="Rectangle 3"/>
          <p:cNvSpPr/>
          <p:nvPr/>
        </p:nvSpPr>
        <p:spPr>
          <a:xfrm>
            <a:off x="152400" y="2286000"/>
            <a:ext cx="7205662" cy="1200329"/>
          </a:xfrm>
          <a:prstGeom prst="rect">
            <a:avLst/>
          </a:prstGeom>
        </p:spPr>
        <p:txBody>
          <a:bodyPr wrap="square">
            <a:spAutoFit/>
          </a:bodyPr>
          <a:lstStyle/>
          <a:p>
            <a:pPr marL="342900" indent="-342900">
              <a:buClr>
                <a:schemeClr val="accent1"/>
              </a:buClr>
              <a:buFont typeface="Wingdings" panose="05000000000000000000" pitchFamily="2" charset="2"/>
              <a:buChar char="Ø"/>
            </a:pPr>
            <a:r>
              <a:rPr lang="en-US" sz="2400" dirty="0"/>
              <a:t>Provided to you as a benefit of </a:t>
            </a:r>
            <a:r>
              <a:rPr lang="en-US" sz="2400" dirty="0" smtClean="0"/>
              <a:t>employment</a:t>
            </a:r>
            <a:br>
              <a:rPr lang="en-US" sz="2400" dirty="0" smtClean="0"/>
            </a:br>
            <a:endParaRPr lang="en-US" sz="2400" dirty="0"/>
          </a:p>
          <a:p>
            <a:pPr marL="342900" indent="-342900">
              <a:buClr>
                <a:schemeClr val="accent1"/>
              </a:buClr>
              <a:buFont typeface="Wingdings" panose="05000000000000000000" pitchFamily="2" charset="2"/>
              <a:buChar char="Ø"/>
            </a:pPr>
            <a:r>
              <a:rPr lang="en-US" sz="2400" dirty="0" smtClean="0"/>
              <a:t>Typically short term</a:t>
            </a:r>
          </a:p>
        </p:txBody>
      </p:sp>
    </p:spTree>
    <p:extLst>
      <p:ext uri="{BB962C8B-B14F-4D97-AF65-F5344CB8AC3E}">
        <p14:creationId xmlns:p14="http://schemas.microsoft.com/office/powerpoint/2010/main" val="164499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 y="179783"/>
            <a:ext cx="6881112" cy="1320800"/>
          </a:xfrm>
        </p:spPr>
        <p:txBody>
          <a:bodyPr>
            <a:noAutofit/>
          </a:bodyPr>
          <a:lstStyle/>
          <a:p>
            <a:r>
              <a:rPr lang="en-US" sz="5400" b="1" dirty="0" smtClean="0">
                <a:solidFill>
                  <a:srgbClr val="7A3A72"/>
                </a:solidFill>
                <a:effectLst>
                  <a:outerShdw blurRad="38100" dist="38100" dir="2700000" algn="tl">
                    <a:srgbClr val="000000">
                      <a:alpha val="43137"/>
                    </a:srgbClr>
                  </a:outerShdw>
                </a:effectLst>
              </a:rPr>
              <a:t>Let EAP Help You… </a:t>
            </a:r>
            <a:endParaRPr lang="en-US" sz="5400" b="1" dirty="0">
              <a:solidFill>
                <a:srgbClr val="7A3A72"/>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09599" y="1212452"/>
            <a:ext cx="3090672" cy="576262"/>
          </a:xfrm>
        </p:spPr>
        <p:txBody>
          <a:bodyPr/>
          <a:lstStyle/>
          <a:p>
            <a:pPr algn="ctr"/>
            <a:r>
              <a:rPr lang="en-US" dirty="0" smtClean="0">
                <a:solidFill>
                  <a:srgbClr val="000000"/>
                </a:solidFill>
              </a:rPr>
              <a:t>Who will you see?</a:t>
            </a:r>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599" y="1914525"/>
            <a:ext cx="3090863" cy="2060575"/>
          </a:xfrm>
        </p:spPr>
      </p:pic>
      <p:sp>
        <p:nvSpPr>
          <p:cNvPr id="7" name="Text Placeholder 6"/>
          <p:cNvSpPr>
            <a:spLocks noGrp="1"/>
          </p:cNvSpPr>
          <p:nvPr>
            <p:ph type="body" sz="quarter" idx="3"/>
          </p:nvPr>
        </p:nvSpPr>
        <p:spPr>
          <a:xfrm>
            <a:off x="3866640" y="1212452"/>
            <a:ext cx="3677160" cy="576262"/>
          </a:xfrm>
        </p:spPr>
        <p:txBody>
          <a:bodyPr/>
          <a:lstStyle/>
          <a:p>
            <a:pPr algn="ctr"/>
            <a:r>
              <a:rPr lang="en-US" dirty="0" smtClean="0">
                <a:solidFill>
                  <a:srgbClr val="000000"/>
                </a:solidFill>
              </a:rPr>
              <a:t>What are they trained in?</a:t>
            </a:r>
            <a:endParaRPr lang="en-US" dirty="0">
              <a:solidFill>
                <a:srgbClr val="000000"/>
              </a:solidFill>
            </a:endParaRPr>
          </a:p>
        </p:txBody>
      </p:sp>
      <p:sp>
        <p:nvSpPr>
          <p:cNvPr id="8" name="Content Placeholder 7"/>
          <p:cNvSpPr>
            <a:spLocks noGrp="1"/>
          </p:cNvSpPr>
          <p:nvPr>
            <p:ph sz="quarter" idx="4"/>
          </p:nvPr>
        </p:nvSpPr>
        <p:spPr>
          <a:xfrm>
            <a:off x="3866640" y="1905000"/>
            <a:ext cx="3905760" cy="4724400"/>
          </a:xfrm>
        </p:spPr>
        <p:txBody>
          <a:bodyPr>
            <a:normAutofit fontScale="40000" lnSpcReduction="20000"/>
          </a:bodyPr>
          <a:lstStyle/>
          <a:p>
            <a:pPr>
              <a:buFont typeface="Wingdings" panose="05000000000000000000" pitchFamily="2" charset="2"/>
              <a:buChar char="Ø"/>
            </a:pPr>
            <a:r>
              <a:rPr lang="en-US" sz="4300" dirty="0">
                <a:solidFill>
                  <a:srgbClr val="000000"/>
                </a:solidFill>
              </a:rPr>
              <a:t>Depression or anxiety</a:t>
            </a:r>
          </a:p>
          <a:p>
            <a:pPr>
              <a:buFont typeface="Wingdings" panose="05000000000000000000" pitchFamily="2" charset="2"/>
              <a:buChar char="Ø"/>
            </a:pPr>
            <a:r>
              <a:rPr lang="en-US" sz="4300" dirty="0">
                <a:solidFill>
                  <a:srgbClr val="000000"/>
                </a:solidFill>
              </a:rPr>
              <a:t>Grief and bereavement</a:t>
            </a:r>
          </a:p>
          <a:p>
            <a:pPr>
              <a:buFont typeface="Wingdings" panose="05000000000000000000" pitchFamily="2" charset="2"/>
              <a:buChar char="Ø"/>
            </a:pPr>
            <a:r>
              <a:rPr lang="en-US" sz="4300" dirty="0">
                <a:solidFill>
                  <a:srgbClr val="000000"/>
                </a:solidFill>
              </a:rPr>
              <a:t>Problems with a supervisor and/or co-worker</a:t>
            </a:r>
          </a:p>
          <a:p>
            <a:pPr>
              <a:buFont typeface="Wingdings" panose="05000000000000000000" pitchFamily="2" charset="2"/>
              <a:buChar char="Ø"/>
            </a:pPr>
            <a:r>
              <a:rPr lang="en-US" sz="4300" dirty="0">
                <a:solidFill>
                  <a:srgbClr val="000000"/>
                </a:solidFill>
              </a:rPr>
              <a:t>Family, Marriage, and other relationship issues</a:t>
            </a:r>
          </a:p>
          <a:p>
            <a:pPr>
              <a:buFont typeface="Wingdings" panose="05000000000000000000" pitchFamily="2" charset="2"/>
              <a:buChar char="Ø"/>
            </a:pPr>
            <a:r>
              <a:rPr lang="en-US" sz="4300" dirty="0">
                <a:solidFill>
                  <a:srgbClr val="000000"/>
                </a:solidFill>
              </a:rPr>
              <a:t>Stress related issues with Work-life balance</a:t>
            </a:r>
          </a:p>
          <a:p>
            <a:pPr>
              <a:buFont typeface="Wingdings" panose="05000000000000000000" pitchFamily="2" charset="2"/>
              <a:buChar char="Ø"/>
            </a:pPr>
            <a:r>
              <a:rPr lang="en-US" sz="4300" dirty="0">
                <a:solidFill>
                  <a:srgbClr val="000000"/>
                </a:solidFill>
              </a:rPr>
              <a:t>Drug and alcohol addictions</a:t>
            </a:r>
          </a:p>
          <a:p>
            <a:pPr>
              <a:buFont typeface="Wingdings" panose="05000000000000000000" pitchFamily="2" charset="2"/>
              <a:buChar char="Ø"/>
            </a:pPr>
            <a:r>
              <a:rPr lang="en-US" sz="4300" dirty="0">
                <a:solidFill>
                  <a:srgbClr val="000000"/>
                </a:solidFill>
              </a:rPr>
              <a:t>Child and adolescent issues</a:t>
            </a:r>
          </a:p>
          <a:p>
            <a:pPr>
              <a:buFont typeface="Wingdings" panose="05000000000000000000" pitchFamily="2" charset="2"/>
              <a:buChar char="Ø"/>
            </a:pPr>
            <a:r>
              <a:rPr lang="en-US" sz="4300" dirty="0">
                <a:solidFill>
                  <a:srgbClr val="000000"/>
                </a:solidFill>
              </a:rPr>
              <a:t>Child-parent problems</a:t>
            </a:r>
          </a:p>
          <a:p>
            <a:pPr>
              <a:buFont typeface="Wingdings" panose="05000000000000000000" pitchFamily="2" charset="2"/>
              <a:buChar char="Ø"/>
            </a:pPr>
            <a:r>
              <a:rPr lang="en-US" sz="4300" dirty="0">
                <a:solidFill>
                  <a:srgbClr val="000000"/>
                </a:solidFill>
              </a:rPr>
              <a:t>Stress related issues</a:t>
            </a:r>
          </a:p>
          <a:p>
            <a:pPr>
              <a:buFont typeface="Wingdings" panose="05000000000000000000" pitchFamily="2" charset="2"/>
              <a:buChar char="Ø"/>
            </a:pPr>
            <a:r>
              <a:rPr lang="en-US" sz="4300" dirty="0">
                <a:solidFill>
                  <a:srgbClr val="000000"/>
                </a:solidFill>
              </a:rPr>
              <a:t>Financial and legal problems</a:t>
            </a:r>
          </a:p>
          <a:p>
            <a:pPr>
              <a:buFont typeface="Wingdings" panose="05000000000000000000" pitchFamily="2" charset="2"/>
              <a:buChar char="Ø"/>
            </a:pPr>
            <a:r>
              <a:rPr lang="en-US" sz="4300" dirty="0">
                <a:solidFill>
                  <a:srgbClr val="000000"/>
                </a:solidFill>
              </a:rPr>
              <a:t>Other Addictions </a:t>
            </a:r>
          </a:p>
          <a:p>
            <a:pPr>
              <a:buFont typeface="Wingdings" panose="05000000000000000000" pitchFamily="2" charset="2"/>
              <a:buChar char="Ø"/>
            </a:pPr>
            <a:r>
              <a:rPr lang="en-US" sz="4300" dirty="0">
                <a:solidFill>
                  <a:srgbClr val="000000"/>
                </a:solidFill>
              </a:rPr>
              <a:t>Marital issues</a:t>
            </a:r>
          </a:p>
          <a:p>
            <a:pPr>
              <a:buFont typeface="Wingdings" panose="05000000000000000000" pitchFamily="2" charset="2"/>
              <a:buChar char="Ø"/>
            </a:pPr>
            <a:endParaRPr lang="en-US" dirty="0">
              <a:solidFill>
                <a:srgbClr val="000000"/>
              </a:solidFill>
            </a:endParaRPr>
          </a:p>
        </p:txBody>
      </p:sp>
    </p:spTree>
    <p:extLst>
      <p:ext uri="{BB962C8B-B14F-4D97-AF65-F5344CB8AC3E}">
        <p14:creationId xmlns:p14="http://schemas.microsoft.com/office/powerpoint/2010/main" val="597176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7A3A72"/>
                </a:solidFill>
                <a:effectLst>
                  <a:outerShdw blurRad="38100" dist="38100" dir="2700000" algn="tl">
                    <a:srgbClr val="000000">
                      <a:alpha val="43137"/>
                    </a:srgbClr>
                  </a:outerShdw>
                </a:effectLst>
              </a:rPr>
              <a:t>Why counseling?</a:t>
            </a:r>
            <a:endParaRPr lang="en-US" sz="5400" dirty="0"/>
          </a:p>
        </p:txBody>
      </p:sp>
      <p:pic>
        <p:nvPicPr>
          <p:cNvPr id="4" name="Content Placeholder 3"/>
          <p:cNvPicPr>
            <a:picLocks noGrp="1" noChangeAspect="1"/>
          </p:cNvPicPr>
          <p:nvPr>
            <p:ph idx="1"/>
          </p:nvPr>
        </p:nvPicPr>
        <p:blipFill>
          <a:blip r:embed="rId3"/>
          <a:stretch>
            <a:fillRect/>
          </a:stretch>
        </p:blipFill>
        <p:spPr>
          <a:xfrm>
            <a:off x="609599" y="2133600"/>
            <a:ext cx="6348413" cy="3806947"/>
          </a:xfrm>
          <a:prstGeom prst="rect">
            <a:avLst/>
          </a:prstGeom>
        </p:spPr>
      </p:pic>
    </p:spTree>
    <p:extLst>
      <p:ext uri="{BB962C8B-B14F-4D97-AF65-F5344CB8AC3E}">
        <p14:creationId xmlns:p14="http://schemas.microsoft.com/office/powerpoint/2010/main" val="155422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71600" y="2743200"/>
            <a:ext cx="5826719" cy="960502"/>
          </a:xfrm>
        </p:spPr>
        <p:txBody>
          <a:bodyPr/>
          <a:lstStyle/>
          <a:p>
            <a:pPr algn="ctr"/>
            <a:r>
              <a:rPr lang="en-US" b="1" dirty="0" smtClean="0"/>
              <a:t>Does it work?</a:t>
            </a:r>
            <a:endParaRPr lang="en-US" b="1" dirty="0"/>
          </a:p>
        </p:txBody>
      </p:sp>
    </p:spTree>
    <p:extLst>
      <p:ext uri="{BB962C8B-B14F-4D97-AF65-F5344CB8AC3E}">
        <p14:creationId xmlns:p14="http://schemas.microsoft.com/office/powerpoint/2010/main" val="73579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2362200"/>
          </a:xfrm>
        </p:spPr>
        <p:txBody>
          <a:bodyPr/>
          <a:lstStyle/>
          <a:p>
            <a:r>
              <a:rPr lang="en-US" sz="5400" b="1" dirty="0" smtClean="0">
                <a:solidFill>
                  <a:srgbClr val="7A3A72"/>
                </a:solidFill>
                <a:effectLst>
                  <a:outerShdw blurRad="38100" dist="38100" dir="2700000" algn="tl">
                    <a:srgbClr val="000000">
                      <a:alpha val="43137"/>
                    </a:srgbClr>
                  </a:outerShdw>
                </a:effectLst>
              </a:rPr>
              <a:t>Who Is Covered?</a:t>
            </a:r>
            <a:r>
              <a:rPr lang="en-US" b="1" dirty="0" smtClean="0">
                <a:solidFill>
                  <a:srgbClr val="7A3A72"/>
                </a:solidFill>
                <a:effectLst>
                  <a:outerShdw blurRad="38100" dist="38100" dir="2700000" algn="tl">
                    <a:srgbClr val="000000">
                      <a:alpha val="43137"/>
                    </a:srgbClr>
                  </a:outerShdw>
                </a:effectLst>
              </a:rPr>
              <a:t/>
            </a:r>
            <a:br>
              <a:rPr lang="en-US" b="1" dirty="0" smtClean="0">
                <a:solidFill>
                  <a:srgbClr val="7A3A72"/>
                </a:solidFill>
                <a:effectLst>
                  <a:outerShdw blurRad="38100" dist="38100" dir="2700000" algn="tl">
                    <a:srgbClr val="000000">
                      <a:alpha val="43137"/>
                    </a:srgbClr>
                  </a:outerShdw>
                </a:effectLst>
              </a:rPr>
            </a:br>
            <a:endParaRPr lang="en-US" b="1" dirty="0">
              <a:solidFill>
                <a:srgbClr val="7A3A7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39389" y="1409700"/>
            <a:ext cx="7620000" cy="3771900"/>
          </a:xfrm>
        </p:spPr>
        <p:txBody>
          <a:bodyPr>
            <a:normAutofit/>
          </a:bodyPr>
          <a:lstStyle/>
          <a:p>
            <a:pPr>
              <a:buFont typeface="Wingdings" panose="05000000000000000000" pitchFamily="2" charset="2"/>
              <a:buChar char="ü"/>
            </a:pPr>
            <a:r>
              <a:rPr lang="en-US" sz="2800" dirty="0" smtClean="0">
                <a:solidFill>
                  <a:srgbClr val="000000"/>
                </a:solidFill>
              </a:rPr>
              <a:t>You, the employee</a:t>
            </a:r>
          </a:p>
          <a:p>
            <a:pPr>
              <a:buFont typeface="Wingdings" panose="05000000000000000000" pitchFamily="2" charset="2"/>
              <a:buChar char="ü"/>
            </a:pPr>
            <a:r>
              <a:rPr lang="en-US" sz="2800" dirty="0" smtClean="0">
                <a:solidFill>
                  <a:srgbClr val="000000"/>
                </a:solidFill>
              </a:rPr>
              <a:t>Your spouse or significant other living in your household</a:t>
            </a:r>
          </a:p>
          <a:p>
            <a:pPr>
              <a:buFont typeface="Wingdings" panose="05000000000000000000" pitchFamily="2" charset="2"/>
              <a:buChar char="ü"/>
            </a:pPr>
            <a:r>
              <a:rPr lang="en-US" sz="2800" dirty="0" smtClean="0">
                <a:solidFill>
                  <a:srgbClr val="000000"/>
                </a:solidFill>
              </a:rPr>
              <a:t>Other covered family members including your immediate family living in your household</a:t>
            </a:r>
          </a:p>
          <a:p>
            <a:pPr>
              <a:buFont typeface="Wingdings" panose="05000000000000000000" pitchFamily="2" charset="2"/>
              <a:buChar char="ü"/>
            </a:pPr>
            <a:r>
              <a:rPr lang="en-US" sz="2800" dirty="0" smtClean="0">
                <a:solidFill>
                  <a:srgbClr val="000000"/>
                </a:solidFill>
              </a:rPr>
              <a:t>Children under the age of 21</a:t>
            </a:r>
          </a:p>
          <a:p>
            <a:endParaRPr lang="en-US" sz="2400" dirty="0" smtClean="0">
              <a:solidFill>
                <a:srgbClr val="000000"/>
              </a:solidFill>
            </a:endParaRPr>
          </a:p>
          <a:p>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21196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 y="761137"/>
            <a:ext cx="7237651" cy="2058263"/>
          </a:xfrm>
          <a:prstGeom prst="rect">
            <a:avLst/>
          </a:prstGeom>
          <a:solidFill>
            <a:schemeClr val="bg1">
              <a:alpha val="51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 name="TextBox 2"/>
          <p:cNvSpPr txBox="1"/>
          <p:nvPr/>
        </p:nvSpPr>
        <p:spPr>
          <a:xfrm>
            <a:off x="89338" y="152400"/>
            <a:ext cx="7974724" cy="830997"/>
          </a:xfrm>
          <a:prstGeom prst="rect">
            <a:avLst/>
          </a:prstGeom>
          <a:noFill/>
        </p:spPr>
        <p:txBody>
          <a:bodyPr wrap="square" rtlCol="0" anchor="ctr">
            <a:spAutoFit/>
          </a:bodyPr>
          <a:lstStyle/>
          <a:p>
            <a:r>
              <a:rPr lang="en-US" sz="4800" b="1" dirty="0" smtClean="0">
                <a:ln w="12700">
                  <a:solidFill>
                    <a:schemeClr val="tx2">
                      <a:satMod val="155000"/>
                    </a:schemeClr>
                  </a:solidFill>
                  <a:prstDash val="solid"/>
                </a:ln>
                <a:solidFill>
                  <a:srgbClr val="7A3A72"/>
                </a:solidFill>
                <a:effectLst>
                  <a:outerShdw blurRad="41275" dist="20320" dir="1800000" algn="tl" rotWithShape="0">
                    <a:srgbClr val="000000">
                      <a:alpha val="40000"/>
                    </a:srgbClr>
                  </a:outerShdw>
                </a:effectLst>
              </a:rPr>
              <a:t>Your EAP Is Confidential</a:t>
            </a:r>
          </a:p>
        </p:txBody>
      </p:sp>
      <p:sp>
        <p:nvSpPr>
          <p:cNvPr id="2" name="TextBox 1"/>
          <p:cNvSpPr txBox="1"/>
          <p:nvPr/>
        </p:nvSpPr>
        <p:spPr>
          <a:xfrm>
            <a:off x="89338" y="1011972"/>
            <a:ext cx="7149662" cy="6124754"/>
          </a:xfrm>
          <a:prstGeom prst="rect">
            <a:avLst/>
          </a:prstGeom>
          <a:noFill/>
        </p:spPr>
        <p:txBody>
          <a:bodyPr wrap="square" rtlCol="0">
            <a:spAutoFit/>
          </a:bodyPr>
          <a:lstStyle/>
          <a:p>
            <a:pPr marL="342900" indent="-342900">
              <a:buClr>
                <a:schemeClr val="accent1"/>
              </a:buClr>
              <a:buFont typeface="Wingdings" panose="05000000000000000000" pitchFamily="2" charset="2"/>
              <a:buChar char="Ø"/>
            </a:pPr>
            <a:r>
              <a:rPr lang="en-US" sz="2800" dirty="0">
                <a:solidFill>
                  <a:srgbClr val="000000"/>
                </a:solidFill>
              </a:rPr>
              <a:t>CFLR, Inc. EAP guarantees </a:t>
            </a:r>
            <a:r>
              <a:rPr lang="en-US" sz="2800" dirty="0" smtClean="0">
                <a:solidFill>
                  <a:srgbClr val="000000"/>
                </a:solidFill>
              </a:rPr>
              <a:t>strict </a:t>
            </a:r>
            <a:r>
              <a:rPr lang="en-US" sz="2800" dirty="0">
                <a:solidFill>
                  <a:srgbClr val="000000"/>
                </a:solidFill>
              </a:rPr>
              <a:t>standards of privacy and </a:t>
            </a:r>
            <a:r>
              <a:rPr lang="en-US" sz="2800" dirty="0" smtClean="0">
                <a:solidFill>
                  <a:srgbClr val="000000"/>
                </a:solidFill>
              </a:rPr>
              <a:t>confidentiality</a:t>
            </a:r>
            <a:br>
              <a:rPr lang="en-US" sz="2800" dirty="0" smtClean="0">
                <a:solidFill>
                  <a:srgbClr val="000000"/>
                </a:solidFill>
              </a:rPr>
            </a:br>
            <a:endParaRPr lang="en-US" sz="2800" dirty="0">
              <a:solidFill>
                <a:srgbClr val="000000"/>
              </a:solidFill>
            </a:endParaRPr>
          </a:p>
          <a:p>
            <a:pPr marL="342900" indent="-342900">
              <a:buClr>
                <a:schemeClr val="accent1"/>
              </a:buClr>
              <a:buFont typeface="Wingdings" panose="05000000000000000000" pitchFamily="2" charset="2"/>
              <a:buChar char="Ø"/>
            </a:pPr>
            <a:r>
              <a:rPr lang="en-US" sz="2800" dirty="0">
                <a:solidFill>
                  <a:srgbClr val="000000"/>
                </a:solidFill>
              </a:rPr>
              <a:t>Appointments are never booked ‘back to back’ from the same client </a:t>
            </a:r>
            <a:r>
              <a:rPr lang="en-US" sz="2800" dirty="0" smtClean="0">
                <a:solidFill>
                  <a:srgbClr val="000000"/>
                </a:solidFill>
              </a:rPr>
              <a:t>company</a:t>
            </a:r>
            <a:br>
              <a:rPr lang="en-US" sz="2800" dirty="0" smtClean="0">
                <a:solidFill>
                  <a:srgbClr val="000000"/>
                </a:solidFill>
              </a:rPr>
            </a:br>
            <a:endParaRPr lang="en-US" sz="2800" dirty="0" smtClean="0">
              <a:solidFill>
                <a:srgbClr val="000000"/>
              </a:solidFill>
            </a:endParaRPr>
          </a:p>
          <a:p>
            <a:pPr marL="342900" indent="-342900">
              <a:buClr>
                <a:schemeClr val="accent1"/>
              </a:buClr>
              <a:buFont typeface="Wingdings" panose="05000000000000000000" pitchFamily="2" charset="2"/>
              <a:buChar char="Ø"/>
            </a:pPr>
            <a:r>
              <a:rPr lang="en-US" sz="2800" dirty="0" smtClean="0">
                <a:solidFill>
                  <a:srgbClr val="000000"/>
                </a:solidFill>
              </a:rPr>
              <a:t>Your </a:t>
            </a:r>
            <a:r>
              <a:rPr lang="en-US" sz="2800" dirty="0">
                <a:solidFill>
                  <a:srgbClr val="000000"/>
                </a:solidFill>
              </a:rPr>
              <a:t>employer will not be informed of your </a:t>
            </a:r>
            <a:r>
              <a:rPr lang="en-US" sz="2800" dirty="0" smtClean="0">
                <a:solidFill>
                  <a:srgbClr val="000000"/>
                </a:solidFill>
              </a:rPr>
              <a:t>visit</a:t>
            </a:r>
            <a:br>
              <a:rPr lang="en-US" sz="2800" dirty="0" smtClean="0">
                <a:solidFill>
                  <a:srgbClr val="000000"/>
                </a:solidFill>
              </a:rPr>
            </a:br>
            <a:endParaRPr lang="en-US" sz="2800" dirty="0" smtClean="0">
              <a:solidFill>
                <a:srgbClr val="000000"/>
              </a:solidFill>
            </a:endParaRPr>
          </a:p>
          <a:p>
            <a:pPr marL="342900" indent="-342900">
              <a:buClr>
                <a:schemeClr val="accent1"/>
              </a:buClr>
              <a:buFont typeface="Wingdings" panose="05000000000000000000" pitchFamily="2" charset="2"/>
              <a:buChar char="Ø"/>
            </a:pPr>
            <a:r>
              <a:rPr lang="en-US" sz="2800" dirty="0" smtClean="0">
                <a:solidFill>
                  <a:srgbClr val="000000"/>
                </a:solidFill>
              </a:rPr>
              <a:t>Written </a:t>
            </a:r>
            <a:r>
              <a:rPr lang="en-US" sz="2800" dirty="0">
                <a:solidFill>
                  <a:srgbClr val="000000"/>
                </a:solidFill>
              </a:rPr>
              <a:t>records of all CFLR, Inc. EAP services are kept </a:t>
            </a:r>
            <a:r>
              <a:rPr lang="en-US" sz="2800" dirty="0" smtClean="0">
                <a:solidFill>
                  <a:srgbClr val="000000"/>
                </a:solidFill>
              </a:rPr>
              <a:t>confidential</a:t>
            </a:r>
            <a:endParaRPr lang="en-US" sz="2800" dirty="0">
              <a:solidFill>
                <a:srgbClr val="000000"/>
              </a:solidFill>
            </a:endParaRPr>
          </a:p>
          <a:p>
            <a:pPr marL="342900" indent="-342900">
              <a:buClr>
                <a:schemeClr val="accent1"/>
              </a:buClr>
              <a:buFont typeface="Wingdings" panose="05000000000000000000" pitchFamily="2" charset="2"/>
              <a:buChar char="Ø"/>
            </a:pPr>
            <a:endParaRPr lang="en-US" sz="2800" dirty="0">
              <a:solidFill>
                <a:srgbClr val="000000"/>
              </a:solidFill>
            </a:endParaRPr>
          </a:p>
          <a:p>
            <a:pPr>
              <a:buClr>
                <a:schemeClr val="accent1"/>
              </a:buClr>
            </a:pPr>
            <a:endParaRPr lang="en-US" sz="2800" dirty="0">
              <a:solidFill>
                <a:srgbClr val="000000"/>
              </a:solidFill>
            </a:endParaRPr>
          </a:p>
          <a:p>
            <a:pPr>
              <a:buClr>
                <a:schemeClr val="accent1"/>
              </a:buClr>
            </a:pPr>
            <a:endParaRPr lang="en-US" sz="2800" dirty="0">
              <a:solidFill>
                <a:srgbClr val="000000"/>
              </a:solidFill>
            </a:endParaRPr>
          </a:p>
        </p:txBody>
      </p:sp>
    </p:spTree>
    <p:extLst>
      <p:ext uri="{BB962C8B-B14F-4D97-AF65-F5344CB8AC3E}">
        <p14:creationId xmlns:p14="http://schemas.microsoft.com/office/powerpoint/2010/main" val="175369818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219200"/>
          </a:xfrm>
        </p:spPr>
        <p:txBody>
          <a:bodyPr>
            <a:normAutofit fontScale="90000"/>
          </a:bodyPr>
          <a:lstStyle/>
          <a:p>
            <a:r>
              <a:rPr lang="en-US" sz="5400" b="1" dirty="0" smtClean="0">
                <a:solidFill>
                  <a:srgbClr val="7A3A72"/>
                </a:solidFill>
                <a:effectLst>
                  <a:outerShdw blurRad="38100" dist="38100" dir="2700000" algn="tl">
                    <a:srgbClr val="000000">
                      <a:alpha val="43137"/>
                    </a:srgbClr>
                  </a:outerShdw>
                </a:effectLst>
              </a:rPr>
              <a:t>Where are we located?</a:t>
            </a:r>
            <a:endParaRPr lang="en-US" sz="5400" b="1" dirty="0">
              <a:solidFill>
                <a:srgbClr val="7A3A7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7043738" cy="3810000"/>
          </a:xfrm>
        </p:spPr>
        <p:txBody>
          <a:bodyPr>
            <a:noAutofit/>
          </a:bodyPr>
          <a:lstStyle/>
          <a:p>
            <a:pPr marL="0" indent="0">
              <a:buClrTx/>
              <a:buNone/>
            </a:pPr>
            <a:r>
              <a:rPr lang="en-US" sz="2400" b="1" dirty="0" smtClean="0">
                <a:solidFill>
                  <a:srgbClr val="000000"/>
                </a:solidFill>
              </a:rPr>
              <a:t>MAIN OFFICE</a:t>
            </a:r>
          </a:p>
          <a:p>
            <a:pPr marL="0" indent="0">
              <a:buClrTx/>
              <a:buNone/>
            </a:pPr>
            <a:r>
              <a:rPr lang="en-US" sz="2400" dirty="0" smtClean="0">
                <a:solidFill>
                  <a:srgbClr val="000000"/>
                </a:solidFill>
              </a:rPr>
              <a:t>502 Court Street Suite 401</a:t>
            </a:r>
            <a:br>
              <a:rPr lang="en-US" sz="2400" dirty="0" smtClean="0">
                <a:solidFill>
                  <a:srgbClr val="000000"/>
                </a:solidFill>
              </a:rPr>
            </a:br>
            <a:r>
              <a:rPr lang="en-US" sz="2400" dirty="0" smtClean="0">
                <a:solidFill>
                  <a:srgbClr val="000000"/>
                </a:solidFill>
              </a:rPr>
              <a:t>Utica NY</a:t>
            </a:r>
            <a:endParaRPr lang="en-US" sz="2400" dirty="0">
              <a:solidFill>
                <a:srgbClr val="000000"/>
              </a:solidFill>
            </a:endParaRPr>
          </a:p>
          <a:p>
            <a:pPr marL="0" indent="0" algn="ctr">
              <a:buClrTx/>
              <a:buNone/>
            </a:pPr>
            <a:r>
              <a:rPr lang="en-US" sz="2400" b="1" dirty="0" smtClean="0">
                <a:solidFill>
                  <a:srgbClr val="000000"/>
                </a:solidFill>
              </a:rPr>
              <a:t>HERKIMER</a:t>
            </a:r>
          </a:p>
          <a:p>
            <a:pPr marL="0" indent="0" algn="ctr">
              <a:spcBef>
                <a:spcPts val="0"/>
              </a:spcBef>
              <a:buClrTx/>
              <a:buNone/>
            </a:pPr>
            <a:r>
              <a:rPr lang="en-US" sz="2400" dirty="0" smtClean="0">
                <a:solidFill>
                  <a:srgbClr val="000000"/>
                </a:solidFill>
              </a:rPr>
              <a:t>205 N. Washington Street</a:t>
            </a:r>
            <a:br>
              <a:rPr lang="en-US" sz="2400" dirty="0" smtClean="0">
                <a:solidFill>
                  <a:srgbClr val="000000"/>
                </a:solidFill>
              </a:rPr>
            </a:br>
            <a:r>
              <a:rPr lang="en-US" sz="2400" dirty="0" smtClean="0">
                <a:solidFill>
                  <a:srgbClr val="000000"/>
                </a:solidFill>
              </a:rPr>
              <a:t>Herkimer, NY</a:t>
            </a:r>
            <a:endParaRPr lang="en-US" sz="2400" dirty="0">
              <a:solidFill>
                <a:srgbClr val="000000"/>
              </a:solidFill>
            </a:endParaRPr>
          </a:p>
          <a:p>
            <a:pPr marL="0" indent="0" algn="r">
              <a:buClrTx/>
              <a:buNone/>
            </a:pPr>
            <a:r>
              <a:rPr lang="en-US" sz="2400" b="1" dirty="0" smtClean="0">
                <a:solidFill>
                  <a:srgbClr val="000000"/>
                </a:solidFill>
              </a:rPr>
              <a:t>ROME</a:t>
            </a:r>
          </a:p>
          <a:p>
            <a:pPr marL="0" indent="0" algn="r">
              <a:buClrTx/>
              <a:buNone/>
            </a:pPr>
            <a:r>
              <a:rPr lang="en-US" sz="2400" dirty="0" smtClean="0">
                <a:solidFill>
                  <a:srgbClr val="000000"/>
                </a:solidFill>
              </a:rPr>
              <a:t>501 Erie Boulevard West</a:t>
            </a:r>
            <a:br>
              <a:rPr lang="en-US" sz="2400" dirty="0" smtClean="0">
                <a:solidFill>
                  <a:srgbClr val="000000"/>
                </a:solidFill>
              </a:rPr>
            </a:br>
            <a:r>
              <a:rPr lang="en-US" sz="2400" dirty="0" smtClean="0">
                <a:solidFill>
                  <a:srgbClr val="000000"/>
                </a:solidFill>
              </a:rPr>
              <a:t>Rome, NY</a:t>
            </a:r>
          </a:p>
          <a:p>
            <a:pPr marL="0" indent="0" algn="ctr">
              <a:buClrTx/>
              <a:buNone/>
            </a:pPr>
            <a:endParaRPr lang="en-US" sz="2000" dirty="0" smtClean="0">
              <a:solidFill>
                <a:srgbClr val="000000"/>
              </a:solidFill>
            </a:endParaRPr>
          </a:p>
          <a:p>
            <a:pPr marL="0" indent="0" algn="ctr">
              <a:buClrTx/>
              <a:buNone/>
            </a:pPr>
            <a:r>
              <a:rPr lang="en-US" sz="2400" dirty="0" smtClean="0">
                <a:solidFill>
                  <a:srgbClr val="000000"/>
                </a:solidFill>
              </a:rPr>
              <a:t>Located 50+ miles from any of our locations?</a:t>
            </a:r>
          </a:p>
          <a:p>
            <a:pPr marL="0" indent="0" algn="ctr">
              <a:buClrTx/>
              <a:buNone/>
            </a:pPr>
            <a:r>
              <a:rPr lang="en-US" sz="2400" dirty="0" smtClean="0">
                <a:solidFill>
                  <a:srgbClr val="000000"/>
                </a:solidFill>
              </a:rPr>
              <a:t> We can help!</a:t>
            </a:r>
            <a:endParaRPr lang="en-US" sz="2400" dirty="0">
              <a:solidFill>
                <a:srgbClr val="000000"/>
              </a:solidFill>
            </a:endParaRPr>
          </a:p>
        </p:txBody>
      </p:sp>
    </p:spTree>
    <p:extLst>
      <p:ext uri="{BB962C8B-B14F-4D97-AF65-F5344CB8AC3E}">
        <p14:creationId xmlns:p14="http://schemas.microsoft.com/office/powerpoint/2010/main" val="137601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1669</TotalTime>
  <Words>1377</Words>
  <Application>Microsoft Office PowerPoint</Application>
  <PresentationFormat>On-screen Show (4:3)</PresentationFormat>
  <Paragraphs>160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3</vt:lpstr>
      <vt:lpstr>Facet</vt:lpstr>
      <vt:lpstr>Your Employee Assistance Program</vt:lpstr>
      <vt:lpstr>PowerPoint Presentation</vt:lpstr>
      <vt:lpstr>PowerPoint Presentation</vt:lpstr>
      <vt:lpstr>Let EAP Help You… </vt:lpstr>
      <vt:lpstr>Why counseling?</vt:lpstr>
      <vt:lpstr>Does it work?</vt:lpstr>
      <vt:lpstr>Who Is Covered? </vt:lpstr>
      <vt:lpstr>PowerPoint Presentation</vt:lpstr>
      <vt:lpstr>Where are we located?</vt:lpstr>
      <vt:lpstr>How can EAP be utilized? </vt:lpstr>
      <vt:lpstr>What is a  Supervisory Referrals</vt:lpstr>
      <vt:lpstr>What can I expect?</vt:lpstr>
      <vt:lpstr>When Is EAP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Martin</dc:creator>
  <dc:description>Picture effects, no animation.</dc:description>
  <cp:lastModifiedBy>Crystal Faria</cp:lastModifiedBy>
  <cp:revision>247</cp:revision>
  <cp:lastPrinted>2019-08-08T12:09:57Z</cp:lastPrinted>
  <dcterms:created xsi:type="dcterms:W3CDTF">2012-07-18T17:10:02Z</dcterms:created>
  <dcterms:modified xsi:type="dcterms:W3CDTF">2019-11-05T15:10:30Z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