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15"/>
  </p:notesMasterIdLst>
  <p:handoutMasterIdLst>
    <p:handoutMasterId r:id="rId16"/>
  </p:handoutMasterIdLst>
  <p:sldIdLst>
    <p:sldId id="357" r:id="rId3"/>
    <p:sldId id="355" r:id="rId4"/>
    <p:sldId id="298" r:id="rId5"/>
    <p:sldId id="301" r:id="rId6"/>
    <p:sldId id="309" r:id="rId7"/>
    <p:sldId id="304" r:id="rId8"/>
    <p:sldId id="307" r:id="rId9"/>
    <p:sldId id="339" r:id="rId10"/>
    <p:sldId id="313" r:id="rId11"/>
    <p:sldId id="315" r:id="rId12"/>
    <p:sldId id="356" r:id="rId13"/>
    <p:sldId id="264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A72"/>
    <a:srgbClr val="000000"/>
    <a:srgbClr val="6D9E4C"/>
    <a:srgbClr val="924589"/>
    <a:srgbClr val="ABBA52"/>
    <a:srgbClr val="60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47" autoAdjust="0"/>
    <p:restoredTop sz="89977" autoAdjust="0"/>
  </p:normalViewPr>
  <p:slideViewPr>
    <p:cSldViewPr showGuides="1">
      <p:cViewPr varScale="1">
        <p:scale>
          <a:sx n="79" d="100"/>
          <a:sy n="79" d="100"/>
        </p:scale>
        <p:origin x="40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Center for Family Life and Recovery, Inc. EAP Supervisory Referral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ABDB4A-348A-46FE-9A2A-BD103FAA3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37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30CE8E-C1C0-43BA-BC06-280ABB874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7545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13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4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0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9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7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Center for Family Life and Recovery, Inc. EAP Orientation Notes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E8E-C1C0-43BA-BC06-280ABB8744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1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18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01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1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0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4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E55F-3E4F-4296-9D62-04D0896F9F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F81571-9CD2-4F0A-ACBE-9116C7025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434"/>
            <a:ext cx="4724400" cy="3286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2785534"/>
            <a:ext cx="6781800" cy="239606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Employee Assistance Program</a:t>
            </a:r>
            <a:endParaRPr lang="en-US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81600"/>
            <a:ext cx="5826719" cy="1096899"/>
          </a:xfrm>
        </p:spPr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010400" cy="1219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EAP Available?</a:t>
            </a:r>
            <a:endParaRPr lang="en-US" sz="5400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01000" cy="4191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Mondays and Fridays from 8:30am to 4:00pm.  </a:t>
            </a:r>
            <a:r>
              <a:rPr lang="en-US" sz="2400" b="1" dirty="0" smtClean="0">
                <a:solidFill>
                  <a:srgbClr val="000000"/>
                </a:solidFill>
              </a:rPr>
              <a:t>Tuesdays &amp;Wednesdays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open </a:t>
            </a:r>
            <a:r>
              <a:rPr lang="en-US" sz="2400" dirty="0" smtClean="0">
                <a:solidFill>
                  <a:srgbClr val="000000"/>
                </a:solidFill>
              </a:rPr>
              <a:t>to 8:00pm, Thursdays open until 9pm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Please </a:t>
            </a:r>
            <a:r>
              <a:rPr lang="en-US" sz="2400" dirty="0">
                <a:solidFill>
                  <a:srgbClr val="000000"/>
                </a:solidFill>
              </a:rPr>
              <a:t>call to make your </a:t>
            </a:r>
            <a:r>
              <a:rPr lang="en-US" sz="2400" dirty="0" smtClean="0">
                <a:solidFill>
                  <a:srgbClr val="000000"/>
                </a:solidFill>
              </a:rPr>
              <a:t>appointment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Additionally</a:t>
            </a:r>
            <a:r>
              <a:rPr lang="en-US" sz="2400" dirty="0">
                <a:solidFill>
                  <a:srgbClr val="000000"/>
                </a:solidFill>
              </a:rPr>
              <a:t>, CFLR, Inc. EAP has a </a:t>
            </a:r>
            <a:r>
              <a:rPr lang="en-US" sz="2400" b="1" u="sng" dirty="0">
                <a:solidFill>
                  <a:srgbClr val="000000"/>
                </a:solidFill>
              </a:rPr>
              <a:t>24 hour live answering service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marL="361188">
              <a:buClrTx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</a:endParaRPr>
          </a:p>
          <a:p>
            <a:pPr marL="18288" indent="0">
              <a:buClr>
                <a:srgbClr val="ABBA52"/>
              </a:buClr>
              <a:buNone/>
            </a:pPr>
            <a:endParaRPr lang="en-US" sz="2400" dirty="0">
              <a:solidFill>
                <a:srgbClr val="6D9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800"/>
            <a:ext cx="75438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Supervisory Referrals</a:t>
            </a:r>
            <a:endParaRPr lang="en-US" sz="5400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72" y="1219200"/>
            <a:ext cx="891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(Mandated) Referral, issued by Human Resources or management and helps to improve performance related concerns through counseling.</a:t>
            </a:r>
          </a:p>
          <a:p>
            <a:pPr marL="35433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CFLR Counselors cannot determine termination of the employee being referred, that is up to the supervisor and or company policy.</a:t>
            </a:r>
          </a:p>
          <a:p>
            <a:pPr marL="365760" lvl="1" algn="ctr"/>
            <a:endParaRPr lang="en-US" sz="1700" dirty="0"/>
          </a:p>
          <a:p>
            <a:pPr marL="365760" lvl="1" algn="ctr"/>
            <a:r>
              <a:rPr lang="en-US" sz="1700" b="1" u="sng" dirty="0">
                <a:solidFill>
                  <a:srgbClr val="7A3A72"/>
                </a:solidFill>
              </a:rPr>
              <a:t>SUPERVISORS</a:t>
            </a:r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Meet with the employee first and have documentation to reference. Tell the employee why you are making the referral.</a:t>
            </a:r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Inform the employee about Confidentiality and that they are covered under their EAP benefit. </a:t>
            </a:r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Give them brochure, ask them to call EAP to set up appointment.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In addition if a supervisory referral appointment is made, either the supervisor or the employee can call to make the appointment.</a:t>
            </a:r>
          </a:p>
          <a:p>
            <a:pPr marL="651510" lvl="1" indent="-285750" algn="ctr">
              <a:buFont typeface="Wingdings" panose="05000000000000000000" pitchFamily="2" charset="2"/>
              <a:buChar char="ü"/>
            </a:pPr>
            <a:endParaRPr lang="en-US" sz="1600" b="1" u="sng" dirty="0"/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Send Supervisory </a:t>
            </a:r>
            <a:r>
              <a:rPr lang="en-US" sz="1600" dirty="0"/>
              <a:t>Referral </a:t>
            </a:r>
            <a:r>
              <a:rPr lang="en-US" sz="1600" dirty="0" smtClean="0"/>
              <a:t>form (via email), </a:t>
            </a:r>
            <a:r>
              <a:rPr lang="en-US" sz="1600" dirty="0"/>
              <a:t>and please call to ensure we received it. </a:t>
            </a:r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Clr>
                <a:srgbClr val="ABBA5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Supervisors can request- telephonic updates from EAP counselors. This covers attendance only. A HIPPA release will need to be signed by the employee, in order for the counselor to disclose any details about the visit.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1932" y="6663596"/>
            <a:ext cx="292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LM</a:t>
            </a:r>
            <a:endParaRPr lang="en-US" sz="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F:\CFLR Design and Ideas\HomepageFINAL 2 6-2-12 (2)_cover pho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3" b="100000" l="100" r="100000">
                        <a14:foregroundMark x1="90728" y1="30037" x2="90728" y2="30037"/>
                        <a14:foregroundMark x1="90927" y1="36996" x2="90927" y2="36996"/>
                        <a14:foregroundMark x1="91326" y1="42125" x2="91326" y2="42125"/>
                        <a14:foregroundMark x1="91525" y1="48718" x2="91525" y2="48718"/>
                        <a14:foregroundMark x1="91625" y1="54945" x2="91625" y2="54945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1" y="-76199"/>
            <a:ext cx="9553575" cy="26765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ublic\Pictures\Sample Pictures\CFLR Logo Screensaver Graph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53" y="2133601"/>
            <a:ext cx="4362948" cy="25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659213"/>
            <a:ext cx="69537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rgbClr val="7A3A7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</a:t>
            </a:r>
            <a:r>
              <a:rPr lang="en-US" sz="5400" b="1" cap="none" spc="50" dirty="0" smtClean="0">
                <a:ln w="11430"/>
                <a:solidFill>
                  <a:srgbClr val="7A3A7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2000" b="1" spc="50" dirty="0" smtClean="0">
                <a:ln w="11430"/>
                <a:solidFill>
                  <a:srgbClr val="7A3A7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be posted in the portal and will be answered </a:t>
            </a:r>
            <a:r>
              <a:rPr lang="en-US" sz="2000" b="1" spc="50" dirty="0" err="1" smtClean="0">
                <a:ln w="11430"/>
                <a:solidFill>
                  <a:srgbClr val="7A3A7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withing</a:t>
            </a:r>
            <a:r>
              <a:rPr lang="en-US" sz="2000" b="1" spc="50" dirty="0" smtClean="0">
                <a:ln w="11430"/>
                <a:solidFill>
                  <a:srgbClr val="7A3A7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24-48 hours</a:t>
            </a:r>
            <a:endParaRPr lang="en-US" sz="2000" b="1" cap="none" spc="50" dirty="0">
              <a:ln w="11430"/>
              <a:solidFill>
                <a:srgbClr val="7A3A7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4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ABBA52"/>
              </a:buClr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7391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Employee Assistance Program? </a:t>
            </a:r>
            <a:endParaRPr lang="en-US" sz="5400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Provided to you as a benefit of employment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G</a:t>
            </a:r>
            <a:r>
              <a:rPr lang="en-US" sz="2400" dirty="0" smtClean="0"/>
              <a:t>enerally </a:t>
            </a:r>
            <a:r>
              <a:rPr lang="en-US" sz="2400" dirty="0"/>
              <a:t>*short term interventions.  Any problem requiring long term counseling will be referred out to a specialist in the community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Management consultation assisting managers in meeting the needs of their employees.</a:t>
            </a:r>
          </a:p>
        </p:txBody>
      </p:sp>
    </p:spTree>
    <p:extLst>
      <p:ext uri="{BB962C8B-B14F-4D97-AF65-F5344CB8AC3E}">
        <p14:creationId xmlns:p14="http://schemas.microsoft.com/office/powerpoint/2010/main" val="16449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730469"/>
            <a:ext cx="6248400" cy="205826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-76200"/>
            <a:ext cx="7543800" cy="2209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EAP </a:t>
            </a:r>
            <a:b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Help </a:t>
            </a:r>
            <a: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You… </a:t>
            </a:r>
            <a:endParaRPr lang="en-US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2667001"/>
            <a:ext cx="73914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ffectLst/>
              </a:rPr>
              <a:t>Master’s level professionals who are trained to help with a range of problems such as but not limited to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Depression or anxiety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Grief and bereavement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Problems with a supervisor and/or co-worker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Family, Marriage, and other relationship </a:t>
            </a:r>
            <a:r>
              <a:rPr lang="en-US" sz="2400" dirty="0" smtClean="0">
                <a:effectLst/>
              </a:rPr>
              <a:t>issues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Stress related issues with Work-life balance</a:t>
            </a:r>
            <a:endParaRPr lang="en-US" sz="24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30469"/>
            <a:ext cx="5562600" cy="205826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-76200"/>
            <a:ext cx="7543800" cy="2057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A3A72"/>
                </a:solidFill>
              </a:rPr>
              <a:t>Let EAP </a:t>
            </a:r>
            <a:br>
              <a:rPr lang="en-US" b="1" dirty="0" smtClean="0">
                <a:solidFill>
                  <a:srgbClr val="7A3A72"/>
                </a:solidFill>
              </a:rPr>
            </a:br>
            <a:r>
              <a:rPr lang="en-US" b="1" dirty="0" smtClean="0">
                <a:solidFill>
                  <a:srgbClr val="7A3A72"/>
                </a:solidFill>
              </a:rPr>
              <a:t>            Help </a:t>
            </a:r>
            <a:r>
              <a:rPr lang="en-US" b="1" dirty="0" smtClean="0">
                <a:solidFill>
                  <a:srgbClr val="7A3A72"/>
                </a:solidFill>
              </a:rPr>
              <a:t>You… </a:t>
            </a:r>
            <a:endParaRPr lang="en-US" b="1" dirty="0">
              <a:solidFill>
                <a:srgbClr val="7A3A72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09600" y="2787195"/>
            <a:ext cx="7162800" cy="324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Drug and alcohol addictions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Child and adolescent issues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Child-parent problems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Stress related issues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Financial and legal problems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Other Addictions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</a:rPr>
              <a:t>Marital issues</a:t>
            </a:r>
            <a:endParaRPr lang="en-US" sz="240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</a:t>
            </a:r>
            <a:endParaRPr lang="en-US" sz="5400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7391400" cy="38100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CFLR, Inc. EAP’s main office is located at:  502 Court Street, Suite 401, Utica NY.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Satellite locations at: 205 N. Washington Street, Herkimer, NY; 414 N. James St, Rome, NY</a:t>
            </a:r>
          </a:p>
          <a:p>
            <a:pPr marL="361188">
              <a:buClrTx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Employees located 50+ miles from the Utica, Rome or Herkimer offices can call 315.733.1726 or 1.800.729.6822  for a location near you, or refer to information from your Human Resources Department/representative.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60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23622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Covered?</a:t>
            </a:r>
            <a: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89" y="1409700"/>
            <a:ext cx="7620000" cy="3771900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You, the employee.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Your spouse or significant other living in your household.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Other covered family members including your immediate family living in your household.  This includes family members such as elderly parents that you may be a caretaker for.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Children under the age of 21.</a:t>
            </a:r>
          </a:p>
          <a:p>
            <a:pPr>
              <a:buClr>
                <a:srgbClr val="ABBA52"/>
              </a:buClr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" y="761137"/>
            <a:ext cx="7237651" cy="205826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76" y="805968"/>
            <a:ext cx="72889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A3A7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EAP Is Confidential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a typeface="+mj-ea"/>
                <a:cs typeface="+mj-cs"/>
              </a:rPr>
              <a:t>We cannot release any information about you without a signed, written release.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Appointments are never booked ‘back to back’ from the same client company.  There is always a half-hour span of time in-between appointments as well to protect confidentiality.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3698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23622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The EAP </a:t>
            </a:r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Utilized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7620000" cy="42672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Self Referral, call the EAP and set up appointment on your own.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Suggested Referral, informally suggest a co-worker utilize the EAP for troubles they may have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**</a:t>
            </a:r>
            <a:r>
              <a:rPr lang="en-US" sz="2400" dirty="0" smtClean="0">
                <a:solidFill>
                  <a:schemeClr val="tx1"/>
                </a:solidFill>
              </a:rPr>
              <a:t>Supervisory (Mandated) Referral, issued by Human Resources or management and helps to improve performance related concerns through counseling.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Clr>
                <a:srgbClr val="ABBA52"/>
              </a:buClr>
            </a:pPr>
            <a:endParaRPr lang="en-US" sz="2400" dirty="0" smtClean="0"/>
          </a:p>
          <a:p>
            <a:pPr>
              <a:buClr>
                <a:srgbClr val="ABBA52"/>
              </a:buClr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A3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</a:t>
            </a:r>
            <a:endParaRPr lang="en-US" sz="5400" b="1" dirty="0">
              <a:solidFill>
                <a:srgbClr val="7A3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96200" cy="47244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You’ll complete some paperwork at the first session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361188">
              <a:buClrTx/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Sessions are one hour in length.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You can choose In-Person </a:t>
            </a:r>
            <a:r>
              <a:rPr lang="en-US" sz="2400" dirty="0"/>
              <a:t>C</a:t>
            </a:r>
            <a:r>
              <a:rPr lang="en-US" sz="2400" dirty="0" smtClean="0"/>
              <a:t>ounseling, Video Conferencing, or </a:t>
            </a:r>
            <a:r>
              <a:rPr lang="en-US" sz="2400" dirty="0"/>
              <a:t>T</a:t>
            </a:r>
            <a:r>
              <a:rPr lang="en-US" sz="2400" dirty="0" smtClean="0"/>
              <a:t>elephonic </a:t>
            </a:r>
            <a:r>
              <a:rPr lang="en-US" sz="2400" dirty="0"/>
              <a:t>C</a:t>
            </a:r>
            <a:r>
              <a:rPr lang="en-US" sz="2400" dirty="0" smtClean="0"/>
              <a:t>ounseling…or a mix of the two (whatever works best for you</a:t>
            </a:r>
            <a:r>
              <a:rPr lang="en-US" sz="2400" dirty="0"/>
              <a:t>). </a:t>
            </a:r>
            <a:endParaRPr lang="en-US" sz="2400" dirty="0" smtClean="0"/>
          </a:p>
          <a:p>
            <a:pPr>
              <a:buClr>
                <a:srgbClr val="ABBA52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6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3C-631E-4F1C-A569-B942CC576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1475</TotalTime>
  <Words>779</Words>
  <Application>Microsoft Office PowerPoint</Application>
  <PresentationFormat>On-screen Show (4:3)</PresentationFormat>
  <Paragraphs>101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Facet</vt:lpstr>
      <vt:lpstr>Your Employee Assistance Program</vt:lpstr>
      <vt:lpstr>PowerPoint Presentation</vt:lpstr>
      <vt:lpstr>Let EAP                     Help You… </vt:lpstr>
      <vt:lpstr>Let EAP              Help You… </vt:lpstr>
      <vt:lpstr>Locations</vt:lpstr>
      <vt:lpstr>Who Is Covered? </vt:lpstr>
      <vt:lpstr>PowerPoint Presentation</vt:lpstr>
      <vt:lpstr>Ways The EAP      Can Be Utilized </vt:lpstr>
      <vt:lpstr>What To Expect</vt:lpstr>
      <vt:lpstr>When Is EAP Available?</vt:lpstr>
      <vt:lpstr>Supervisory Referrals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Martin</dc:creator>
  <dc:description>Picture effects, no animation.</dc:description>
  <cp:lastModifiedBy>Cassandra Sheets</cp:lastModifiedBy>
  <cp:revision>234</cp:revision>
  <cp:lastPrinted>2016-10-24T16:54:49Z</cp:lastPrinted>
  <dcterms:created xsi:type="dcterms:W3CDTF">2012-07-18T17:10:02Z</dcterms:created>
  <dcterms:modified xsi:type="dcterms:W3CDTF">2019-02-12T15:32:51Z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TC018814409991</vt:lpwstr>
  </property>
</Properties>
</file>