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2"/>
  </p:sldMasterIdLst>
  <p:notesMasterIdLst>
    <p:notesMasterId r:id="rId24"/>
  </p:notesMasterIdLst>
  <p:handoutMasterIdLst>
    <p:handoutMasterId r:id="rId25"/>
  </p:handoutMasterIdLst>
  <p:sldIdLst>
    <p:sldId id="256" r:id="rId3"/>
    <p:sldId id="297" r:id="rId4"/>
    <p:sldId id="345" r:id="rId5"/>
    <p:sldId id="257" r:id="rId6"/>
    <p:sldId id="298" r:id="rId7"/>
    <p:sldId id="301" r:id="rId8"/>
    <p:sldId id="266" r:id="rId9"/>
    <p:sldId id="302" r:id="rId10"/>
    <p:sldId id="303" r:id="rId11"/>
    <p:sldId id="304" r:id="rId12"/>
    <p:sldId id="282" r:id="rId13"/>
    <p:sldId id="306" r:id="rId14"/>
    <p:sldId id="281" r:id="rId15"/>
    <p:sldId id="309" r:id="rId16"/>
    <p:sldId id="311" r:id="rId17"/>
    <p:sldId id="313" r:id="rId18"/>
    <p:sldId id="315" r:id="rId19"/>
    <p:sldId id="338" r:id="rId20"/>
    <p:sldId id="341" r:id="rId21"/>
    <p:sldId id="342" r:id="rId22"/>
    <p:sldId id="264"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E4C"/>
    <a:srgbClr val="924589"/>
    <a:srgbClr val="ABBA52"/>
    <a:srgbClr val="602E5A"/>
    <a:srgbClr val="7A3A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47" autoAdjust="0"/>
    <p:restoredTop sz="89977" autoAdjust="0"/>
  </p:normalViewPr>
  <p:slideViewPr>
    <p:cSldViewPr showGuides="1">
      <p:cViewPr varScale="1">
        <p:scale>
          <a:sx n="96" d="100"/>
          <a:sy n="96" d="100"/>
        </p:scale>
        <p:origin x="412" y="88"/>
      </p:cViewPr>
      <p:guideLst>
        <p:guide orient="horz" pos="2160"/>
        <p:guide pos="2880"/>
      </p:guideLst>
    </p:cSldViewPr>
  </p:slideViewPr>
  <p:notesTextViewPr>
    <p:cViewPr>
      <p:scale>
        <a:sx n="1" d="1"/>
        <a:sy n="1" d="1"/>
      </p:scale>
      <p:origin x="0" y="0"/>
    </p:cViewPr>
  </p:notesTextViewPr>
  <p:notesViewPr>
    <p:cSldViewPr>
      <p:cViewPr varScale="1">
        <p:scale>
          <a:sx n="68" d="100"/>
          <a:sy n="68" d="100"/>
        </p:scale>
        <p:origin x="-325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Center for Family Life and Recovery, Inc. EAP Supervisory Referral Training</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ABDB4A-348A-46FE-9A2A-BD103FAA32A6}" type="slidenum">
              <a:rPr lang="en-US" smtClean="0"/>
              <a:t>‹#›</a:t>
            </a:fld>
            <a:endParaRPr lang="en-US"/>
          </a:p>
        </p:txBody>
      </p:sp>
    </p:spTree>
    <p:extLst>
      <p:ext uri="{BB962C8B-B14F-4D97-AF65-F5344CB8AC3E}">
        <p14:creationId xmlns:p14="http://schemas.microsoft.com/office/powerpoint/2010/main" val="305809375"/>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Center for Family Life and Recovery, Inc. EAP Orientation Notes</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30CE8E-C1C0-43BA-BC06-280ABB8744B2}" type="slidenum">
              <a:rPr lang="en-US" smtClean="0"/>
              <a:t>‹#›</a:t>
            </a:fld>
            <a:endParaRPr lang="en-US" dirty="0"/>
          </a:p>
        </p:txBody>
      </p:sp>
    </p:spTree>
    <p:extLst>
      <p:ext uri="{BB962C8B-B14F-4D97-AF65-F5344CB8AC3E}">
        <p14:creationId xmlns:p14="http://schemas.microsoft.com/office/powerpoint/2010/main" val="3777475453"/>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b="1" dirty="0"/>
              <a:t>Picture with background removed</a:t>
            </a:r>
          </a:p>
          <a:p>
            <a:pPr defTabSz="931774">
              <a:defRPr/>
            </a:pPr>
            <a:r>
              <a:rPr lang="en-US" sz="1400" dirty="0"/>
              <a:t>(Intermediate)</a:t>
            </a:r>
          </a:p>
          <a:p>
            <a:pPr defTabSz="931774">
              <a:defRPr/>
            </a:pPr>
            <a:endParaRPr lang="en-US" sz="1400" dirty="0"/>
          </a:p>
          <a:p>
            <a:pPr defTabSz="931774">
              <a:defRPr/>
            </a:pPr>
            <a:r>
              <a:rPr lang="en-US" dirty="0"/>
              <a:t>To reproduce the picture effects on this slide, do the following:</a:t>
            </a:r>
          </a:p>
          <a:p>
            <a:pPr marL="232943" indent="-232943" defTabSz="931774">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2943" indent="-232943" defTabSz="931774">
              <a:buFont typeface="+mj-lt"/>
              <a:buAutoNum type="arabicPeriod"/>
              <a:defRPr/>
            </a:pPr>
            <a:r>
              <a:rPr lang="en-US" dirty="0"/>
              <a:t>On the </a:t>
            </a:r>
            <a:r>
              <a:rPr lang="en-US" b="1" dirty="0"/>
              <a:t>Insert</a:t>
            </a:r>
            <a:r>
              <a:rPr lang="en-US" dirty="0"/>
              <a:t> tab, in the </a:t>
            </a:r>
            <a:r>
              <a:rPr lang="en-US" b="1" dirty="0"/>
              <a:t>Images</a:t>
            </a:r>
            <a:r>
              <a:rPr lang="en-US" dirty="0"/>
              <a:t> group, click </a:t>
            </a:r>
            <a:r>
              <a:rPr lang="en-US" b="1" dirty="0"/>
              <a:t>Picture</a:t>
            </a:r>
            <a:r>
              <a:rPr lang="en-US" dirty="0"/>
              <a:t>.</a:t>
            </a:r>
          </a:p>
          <a:p>
            <a:pPr marL="232943" indent="-232943" defTabSz="931774">
              <a:buFont typeface="+mj-lt"/>
              <a:buAutoNum type="arabicPeriod"/>
              <a:defRPr/>
            </a:pPr>
            <a:r>
              <a:rPr lang="en-US" dirty="0"/>
              <a:t>In the </a:t>
            </a:r>
            <a:r>
              <a:rPr lang="en-US" b="1" dirty="0"/>
              <a:t>Insert Picture </a:t>
            </a:r>
            <a:r>
              <a:rPr lang="en-US" dirty="0"/>
              <a:t>dialog box, select a picture and then click </a:t>
            </a:r>
            <a:r>
              <a:rPr lang="en-US" b="1" dirty="0"/>
              <a:t>Insert</a:t>
            </a:r>
            <a:r>
              <a:rPr lang="en-US" dirty="0"/>
              <a:t>.</a:t>
            </a:r>
          </a:p>
          <a:p>
            <a:pPr marL="232943" indent="-232943" defTabSz="931774">
              <a:buFont typeface="+mj-lt"/>
              <a:buAutoNum type="arabicPeriod"/>
              <a:defRPr/>
            </a:pPr>
            <a:r>
              <a:rPr lang="en-US" dirty="0"/>
              <a:t>Select the picture. 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Size</a:t>
            </a:r>
            <a:r>
              <a:rPr lang="en-US" dirty="0"/>
              <a:t> group, click the </a:t>
            </a:r>
            <a:r>
              <a:rPr lang="en-US" b="1" dirty="0"/>
              <a:t>Size and Position </a:t>
            </a:r>
            <a:r>
              <a:rPr lang="en-US" dirty="0"/>
              <a:t>dialog box launcher. In the </a:t>
            </a:r>
            <a:r>
              <a:rPr lang="en-US" b="1" dirty="0"/>
              <a:t>Format Picture </a:t>
            </a:r>
            <a:r>
              <a:rPr lang="en-US" dirty="0"/>
              <a:t>dialog box, resize or crop the image so that the height is set to </a:t>
            </a:r>
            <a:r>
              <a:rPr lang="en-US" b="1" dirty="0">
                <a:solidFill>
                  <a:prstClr val="black"/>
                </a:solidFill>
              </a:rPr>
              <a:t>7.5</a:t>
            </a:r>
            <a:r>
              <a:rPr lang="en-US" b="1" dirty="0"/>
              <a:t>” </a:t>
            </a:r>
            <a:r>
              <a:rPr lang="en-US" dirty="0"/>
              <a:t>and the width</a:t>
            </a:r>
            <a:r>
              <a:rPr lang="en-US" b="1" dirty="0"/>
              <a:t> </a:t>
            </a:r>
            <a:r>
              <a:rPr lang="en-US" dirty="0"/>
              <a:t>is set to </a:t>
            </a:r>
            <a:r>
              <a:rPr lang="en-US" b="1" dirty="0"/>
              <a:t>10”</a:t>
            </a:r>
            <a:r>
              <a:rPr lang="en-US" dirty="0"/>
              <a:t>. To crop the picture, click </a:t>
            </a:r>
            <a:r>
              <a:rPr lang="en-US" b="1" dirty="0"/>
              <a:t>Crop</a:t>
            </a:r>
            <a:r>
              <a:rPr lang="en-US" dirty="0"/>
              <a:t> in the left pane, and in the right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To resize the picture, click </a:t>
            </a:r>
            <a:r>
              <a:rPr lang="en-US" b="1" dirty="0"/>
              <a:t>Size</a:t>
            </a:r>
            <a:r>
              <a:rPr lang="en-US" dirty="0"/>
              <a:t> in the left pane, and in the right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p>
          <a:p>
            <a:pPr marL="232943" indent="-232943" defTabSz="931774">
              <a:buFont typeface="+mj-lt"/>
              <a:buAutoNum type="arabicPeriod"/>
              <a:defRPr/>
            </a:pPr>
            <a:r>
              <a:rPr lang="en-US" dirty="0"/>
              <a:t>Also 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Adjust</a:t>
            </a:r>
            <a:r>
              <a:rPr lang="en-US" dirty="0"/>
              <a:t> group, click </a:t>
            </a:r>
            <a:r>
              <a:rPr lang="en-US" b="1" dirty="0"/>
              <a:t>Color</a:t>
            </a:r>
            <a:r>
              <a:rPr lang="en-US" dirty="0"/>
              <a:t>, and then under </a:t>
            </a:r>
            <a:r>
              <a:rPr lang="en-US" b="1" dirty="0"/>
              <a:t>Recolor</a:t>
            </a:r>
            <a:r>
              <a:rPr lang="en-US" dirty="0"/>
              <a:t> click </a:t>
            </a:r>
            <a:r>
              <a:rPr lang="en-US" b="1" dirty="0"/>
              <a:t>Grayscale</a:t>
            </a:r>
            <a:r>
              <a:rPr lang="en-US" dirty="0"/>
              <a:t>.</a:t>
            </a:r>
          </a:p>
          <a:p>
            <a:pPr marL="232943" indent="-232943" defTabSz="931774">
              <a:buFont typeface="+mj-lt"/>
              <a:buAutoNum type="arabicPeriod"/>
              <a:defRPr/>
            </a:pPr>
            <a:r>
              <a:rPr lang="en-US" dirty="0"/>
              <a:t>Also in the </a:t>
            </a:r>
            <a:r>
              <a:rPr lang="en-US" b="1" dirty="0"/>
              <a:t>Adjust</a:t>
            </a:r>
            <a:r>
              <a:rPr lang="en-US" dirty="0"/>
              <a:t> group, click </a:t>
            </a:r>
            <a:r>
              <a:rPr lang="en-US" b="1" dirty="0"/>
              <a:t>Corrections</a:t>
            </a:r>
            <a:r>
              <a:rPr lang="en-US" dirty="0"/>
              <a:t>, and then under </a:t>
            </a:r>
            <a:r>
              <a:rPr lang="en-US" b="1" dirty="0"/>
              <a:t>Brightness and Contrast</a:t>
            </a:r>
            <a:r>
              <a:rPr lang="en-US" dirty="0"/>
              <a:t>, click </a:t>
            </a:r>
            <a:r>
              <a:rPr lang="en-US" b="1" baseline="0" dirty="0" smtClean="0"/>
              <a:t>Brightness: -40% Contrast: +20%</a:t>
            </a:r>
            <a:r>
              <a:rPr lang="en-US" baseline="0" dirty="0" smtClean="0"/>
              <a:t>.</a:t>
            </a:r>
          </a:p>
          <a:p>
            <a:pPr marL="232943" indent="-232943" defTabSz="931774">
              <a:buFont typeface="+mj-lt"/>
              <a:buAutoNum type="arabicPeriod"/>
              <a:defRPr/>
            </a:pPr>
            <a:r>
              <a:rPr lang="en-US" baseline="0" dirty="0" smtClean="0"/>
              <a:t>On the </a:t>
            </a:r>
            <a:r>
              <a:rPr lang="en-US" b="1" baseline="0" dirty="0" smtClean="0"/>
              <a:t>Home</a:t>
            </a:r>
            <a:r>
              <a:rPr lang="en-US" baseline="0" dirty="0" smtClean="0"/>
              <a:t> tab, in the </a:t>
            </a:r>
            <a:r>
              <a:rPr lang="en-US" b="1" baseline="0" dirty="0" smtClean="0"/>
              <a:t>Clipboard</a:t>
            </a:r>
            <a:r>
              <a:rPr lang="en-US" baseline="0" dirty="0" smtClean="0"/>
              <a:t> group, click the arrow to the right of </a:t>
            </a:r>
            <a:r>
              <a:rPr lang="en-US" b="1" baseline="0" dirty="0" smtClean="0"/>
              <a:t>Copy</a:t>
            </a:r>
            <a:r>
              <a:rPr lang="en-US" baseline="0" dirty="0" smtClean="0"/>
              <a:t>, and then click </a:t>
            </a:r>
            <a:r>
              <a:rPr lang="en-US" b="1" baseline="0" dirty="0" smtClean="0"/>
              <a:t>Duplicate</a:t>
            </a:r>
            <a:r>
              <a:rPr lang="en-US" baseline="0" dirty="0" smtClean="0"/>
              <a:t>.</a:t>
            </a:r>
          </a:p>
          <a:p>
            <a:pPr marL="232943" indent="-232943">
              <a:buFont typeface="+mj-lt"/>
              <a:buAutoNum type="arabicPeriod"/>
            </a:pPr>
            <a:r>
              <a:rPr lang="en-US" baseline="0" dirty="0" smtClean="0"/>
              <a:t>Select the second picture. </a:t>
            </a:r>
            <a:r>
              <a:rPr lang="en-US" dirty="0"/>
              <a:t>On the </a:t>
            </a:r>
            <a:r>
              <a:rPr lang="en-US" b="1" dirty="0"/>
              <a:t>Home</a:t>
            </a:r>
            <a:r>
              <a:rPr lang="en-US" dirty="0"/>
              <a:t> tab, in the </a:t>
            </a:r>
            <a:r>
              <a:rPr lang="en-US" b="1" dirty="0"/>
              <a:t>Drawing</a:t>
            </a:r>
            <a:r>
              <a:rPr lang="en-US" dirty="0"/>
              <a:t> group, click </a:t>
            </a:r>
            <a:r>
              <a:rPr lang="en-US" b="1" dirty="0"/>
              <a:t>Arrange</a:t>
            </a:r>
            <a:r>
              <a:rPr lang="en-US" dirty="0"/>
              <a:t>, point to </a:t>
            </a:r>
            <a:r>
              <a:rPr lang="en-US" b="1" dirty="0"/>
              <a:t>Align</a:t>
            </a:r>
            <a:r>
              <a:rPr lang="en-US" dirty="0"/>
              <a:t>, and then do the following:</a:t>
            </a:r>
          </a:p>
          <a:p>
            <a:pPr marL="698830" lvl="1" indent="-232943">
              <a:buFont typeface="+mj-lt"/>
              <a:buAutoNum type="arabicPeriod"/>
            </a:pPr>
            <a:r>
              <a:rPr lang="en-US" dirty="0"/>
              <a:t>Click </a:t>
            </a:r>
            <a:r>
              <a:rPr lang="en-US" b="1" dirty="0"/>
              <a:t>Align to Slide</a:t>
            </a:r>
            <a:r>
              <a:rPr lang="en-US" dirty="0"/>
              <a:t>.</a:t>
            </a:r>
          </a:p>
          <a:p>
            <a:pPr marL="698830" lvl="1" indent="-232943">
              <a:buFont typeface="+mj-lt"/>
              <a:buAutoNum type="arabicPeriod"/>
            </a:pPr>
            <a:r>
              <a:rPr lang="en-US" dirty="0"/>
              <a:t>Click </a:t>
            </a:r>
            <a:r>
              <a:rPr lang="en-US" b="1" dirty="0"/>
              <a:t>Align Middle</a:t>
            </a:r>
            <a:r>
              <a:rPr lang="en-US" dirty="0"/>
              <a:t>. </a:t>
            </a:r>
          </a:p>
          <a:p>
            <a:pPr marL="698830" lvl="1" indent="-232943">
              <a:buFont typeface="+mj-lt"/>
              <a:buAutoNum type="arabicPeriod"/>
            </a:pPr>
            <a:r>
              <a:rPr lang="en-US" dirty="0"/>
              <a:t>Click </a:t>
            </a:r>
            <a:r>
              <a:rPr lang="en-US" b="1" dirty="0"/>
              <a:t>Align Center</a:t>
            </a:r>
            <a:r>
              <a:rPr lang="en-US" dirty="0"/>
              <a:t>.</a:t>
            </a:r>
          </a:p>
          <a:p>
            <a:pPr marL="232943" indent="-232943">
              <a:buFont typeface="+mj-lt"/>
              <a:buAutoNum type="arabicPeriod"/>
            </a:pPr>
            <a:r>
              <a:rPr lang="en-US" dirty="0"/>
              <a:t>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Adjust</a:t>
            </a:r>
            <a:r>
              <a:rPr lang="en-US" dirty="0"/>
              <a:t> group, click </a:t>
            </a:r>
            <a:r>
              <a:rPr lang="en-US" b="1" dirty="0"/>
              <a:t>Reset</a:t>
            </a:r>
            <a:r>
              <a:rPr lang="en-US" dirty="0"/>
              <a:t> </a:t>
            </a:r>
            <a:r>
              <a:rPr lang="en-US" b="1" dirty="0"/>
              <a:t>Picture</a:t>
            </a:r>
            <a:r>
              <a:rPr lang="en-US" dirty="0"/>
              <a:t>.</a:t>
            </a:r>
          </a:p>
          <a:p>
            <a:pPr marL="232943" indent="-232943" defTabSz="931774">
              <a:buFont typeface="+mj-lt"/>
              <a:buAutoNum type="arabicPeriod"/>
              <a:defRPr/>
            </a:pPr>
            <a:r>
              <a:rPr lang="en-US" dirty="0"/>
              <a:t>Also under </a:t>
            </a:r>
            <a:r>
              <a:rPr lang="en-US" b="1" dirty="0"/>
              <a:t>Picture</a:t>
            </a:r>
            <a:r>
              <a:rPr lang="en-US" dirty="0"/>
              <a:t> </a:t>
            </a:r>
            <a:r>
              <a:rPr lang="en-US" b="1" dirty="0"/>
              <a:t>Tools</a:t>
            </a:r>
            <a:r>
              <a:rPr lang="en-US" dirty="0"/>
              <a:t>, </a:t>
            </a:r>
            <a:r>
              <a:rPr lang="en-US" baseline="0" dirty="0" smtClean="0"/>
              <a:t>on the </a:t>
            </a:r>
            <a:r>
              <a:rPr lang="en-US" b="1" baseline="0" dirty="0" smtClean="0"/>
              <a:t>Format</a:t>
            </a:r>
            <a:r>
              <a:rPr lang="en-US" baseline="0" dirty="0" smtClean="0"/>
              <a:t> tab, in the </a:t>
            </a:r>
            <a:r>
              <a:rPr lang="en-US" b="1" baseline="0" dirty="0" smtClean="0"/>
              <a:t>Size</a:t>
            </a:r>
            <a:r>
              <a:rPr lang="en-US" baseline="0" dirty="0" smtClean="0"/>
              <a:t> group, click the </a:t>
            </a:r>
            <a:r>
              <a:rPr lang="en-US" b="1" baseline="0" dirty="0" smtClean="0"/>
              <a:t>Size and Position</a:t>
            </a:r>
            <a:r>
              <a:rPr lang="en-US" b="0" baseline="0" dirty="0" smtClean="0"/>
              <a:t> dialog box launcher</a:t>
            </a:r>
            <a:r>
              <a:rPr lang="en-US" baseline="0" dirty="0" smtClean="0"/>
              <a:t>..</a:t>
            </a:r>
            <a:r>
              <a:rPr lang="en-US" dirty="0"/>
              <a:t> In the </a:t>
            </a:r>
            <a:r>
              <a:rPr lang="en-US" b="1" dirty="0"/>
              <a:t>Format Picture </a:t>
            </a:r>
            <a:r>
              <a:rPr lang="en-US" dirty="0"/>
              <a:t>dialog box, resize or crop the image to focus on the main subject in the picture. (Example picture is set to </a:t>
            </a:r>
            <a:r>
              <a:rPr lang="en-US" b="1" dirty="0"/>
              <a:t>3.54” </a:t>
            </a:r>
            <a:r>
              <a:rPr lang="en-US" dirty="0"/>
              <a:t>height and </a:t>
            </a:r>
            <a:r>
              <a:rPr lang="en-US" b="1" dirty="0"/>
              <a:t>3.24” </a:t>
            </a:r>
            <a:r>
              <a:rPr lang="en-US" dirty="0"/>
              <a:t>width).</a:t>
            </a:r>
            <a:r>
              <a:rPr lang="en-US" b="1" dirty="0"/>
              <a:t> </a:t>
            </a:r>
            <a:r>
              <a:rPr lang="en-US" dirty="0"/>
              <a:t>To crop the picture, click </a:t>
            </a:r>
            <a:r>
              <a:rPr lang="en-US" b="1" dirty="0"/>
              <a:t>Crop</a:t>
            </a:r>
            <a:r>
              <a:rPr lang="en-US" dirty="0"/>
              <a:t> in the left pane, and in the right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To resize the picture, click </a:t>
            </a:r>
            <a:r>
              <a:rPr lang="en-US" b="1" dirty="0"/>
              <a:t>Size</a:t>
            </a:r>
            <a:r>
              <a:rPr lang="en-US" dirty="0"/>
              <a:t> in the left pane, and in the right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endParaRPr lang="en-US" b="1" dirty="0"/>
          </a:p>
          <a:p>
            <a:pPr marL="232943" indent="-232943">
              <a:buFont typeface="+mj-lt"/>
              <a:buAutoNum type="arabicPeriod"/>
            </a:pPr>
            <a:r>
              <a:rPr lang="en-US" dirty="0"/>
              <a:t>Also 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Adjust</a:t>
            </a:r>
            <a:r>
              <a:rPr lang="en-US" dirty="0"/>
              <a:t> group, click </a:t>
            </a:r>
            <a:r>
              <a:rPr lang="en-US" b="1" dirty="0"/>
              <a:t>Remove</a:t>
            </a:r>
            <a:r>
              <a:rPr lang="en-US" dirty="0"/>
              <a:t> </a:t>
            </a:r>
            <a:r>
              <a:rPr lang="en-US" b="1" dirty="0"/>
              <a:t>Background</a:t>
            </a:r>
            <a:r>
              <a:rPr lang="en-US" dirty="0"/>
              <a:t>, and then do the following: </a:t>
            </a:r>
          </a:p>
          <a:p>
            <a:pPr marL="698830" lvl="1" indent="-232943">
              <a:buFont typeface="Arial" pitchFamily="34" charset="0"/>
              <a:buChar char="•"/>
            </a:pPr>
            <a:r>
              <a:rPr lang="en-US" dirty="0"/>
              <a:t>To remove additional background areas from the picture, on the </a:t>
            </a:r>
            <a:r>
              <a:rPr lang="en-US" b="1" dirty="0"/>
              <a:t>Background</a:t>
            </a:r>
            <a:r>
              <a:rPr lang="en-US" dirty="0"/>
              <a:t> </a:t>
            </a:r>
            <a:r>
              <a:rPr lang="en-US" b="1" dirty="0"/>
              <a:t>Removal</a:t>
            </a:r>
            <a:r>
              <a:rPr lang="en-US" dirty="0"/>
              <a:t> tab, in the </a:t>
            </a:r>
            <a:r>
              <a:rPr lang="en-US" b="1" dirty="0"/>
              <a:t>Refine</a:t>
            </a:r>
            <a:r>
              <a:rPr lang="en-US" dirty="0"/>
              <a:t> group, click </a:t>
            </a:r>
            <a:r>
              <a:rPr lang="en-US" b="1" dirty="0"/>
              <a:t>Mark Areas to Remove</a:t>
            </a:r>
            <a:r>
              <a:rPr lang="en-US" dirty="0"/>
              <a:t>. Select all of the additional areas to be removed.</a:t>
            </a:r>
          </a:p>
          <a:p>
            <a:pPr marL="698830" lvl="1" indent="-232943" defTabSz="931774">
              <a:buFont typeface="Arial" pitchFamily="34" charset="0"/>
              <a:buChar char="•"/>
              <a:defRPr/>
            </a:pPr>
            <a:r>
              <a:rPr lang="en-US" dirty="0"/>
              <a:t>To keep additional areas of the picture that have been removed, on the </a:t>
            </a:r>
            <a:r>
              <a:rPr lang="en-US" b="1" dirty="0"/>
              <a:t>Background</a:t>
            </a:r>
            <a:r>
              <a:rPr lang="en-US" dirty="0"/>
              <a:t> </a:t>
            </a:r>
            <a:r>
              <a:rPr lang="en-US" b="1" dirty="0"/>
              <a:t>Removal</a:t>
            </a:r>
            <a:r>
              <a:rPr lang="en-US" dirty="0"/>
              <a:t> tab, in the </a:t>
            </a:r>
            <a:r>
              <a:rPr lang="en-US" b="1" dirty="0"/>
              <a:t>Refine</a:t>
            </a:r>
            <a:r>
              <a:rPr lang="en-US" dirty="0"/>
              <a:t> group, click </a:t>
            </a:r>
            <a:r>
              <a:rPr lang="en-US" b="1" dirty="0"/>
              <a:t>Mark Areas to Keep.</a:t>
            </a:r>
            <a:r>
              <a:rPr lang="en-US" dirty="0"/>
              <a:t> Select all of the additional areas to be kept.</a:t>
            </a:r>
          </a:p>
          <a:p>
            <a:pPr marL="698830" lvl="1" indent="-232943" defTabSz="931774">
              <a:buFont typeface="Arial" pitchFamily="34" charset="0"/>
              <a:buChar char="•"/>
              <a:defRPr/>
            </a:pPr>
            <a:r>
              <a:rPr lang="en-US" dirty="0"/>
              <a:t>Click </a:t>
            </a:r>
            <a:r>
              <a:rPr lang="en-US" b="1" dirty="0"/>
              <a:t>Keep</a:t>
            </a:r>
            <a:r>
              <a:rPr lang="en-US" dirty="0"/>
              <a:t> </a:t>
            </a:r>
            <a:r>
              <a:rPr lang="en-US" b="1" dirty="0"/>
              <a:t>Changes</a:t>
            </a:r>
            <a:r>
              <a:rPr lang="en-US" dirty="0"/>
              <a:t> in the </a:t>
            </a:r>
            <a:r>
              <a:rPr lang="en-US" b="1" dirty="0"/>
              <a:t>Close</a:t>
            </a:r>
            <a:r>
              <a:rPr lang="en-US" dirty="0"/>
              <a:t> group when finished.</a:t>
            </a:r>
          </a:p>
          <a:p>
            <a:pPr defTabSz="931774">
              <a:defRPr/>
            </a:pPr>
            <a:endParaRPr lang="en-US" dirty="0"/>
          </a:p>
          <a:p>
            <a:pPr defTabSz="931774">
              <a:defRPr/>
            </a:pPr>
            <a:r>
              <a:rPr lang="en-US" dirty="0"/>
              <a:t>To reproduce the shape effects on this slide, do the following:</a:t>
            </a:r>
          </a:p>
          <a:p>
            <a:pPr marL="232943" indent="-232943" defTabSz="931774">
              <a:buFont typeface="+mj-lt"/>
              <a:buAutoNum type="arabicPeriod"/>
              <a:defRPr/>
            </a:pPr>
            <a:r>
              <a:rPr lang="en-US" dirty="0"/>
              <a:t>On the </a:t>
            </a:r>
            <a:r>
              <a:rPr lang="en-US" b="1" dirty="0"/>
              <a:t>Home</a:t>
            </a:r>
            <a:r>
              <a:rPr lang="en-US" dirty="0"/>
              <a:t> tab, in the </a:t>
            </a:r>
            <a:r>
              <a:rPr lang="en-US" b="1" dirty="0"/>
              <a:t>Drawing</a:t>
            </a:r>
            <a:r>
              <a:rPr lang="en-US" dirty="0"/>
              <a:t> group, select </a:t>
            </a:r>
            <a:r>
              <a:rPr lang="en-US" b="1" dirty="0"/>
              <a:t>Rectangle</a:t>
            </a:r>
            <a:r>
              <a:rPr lang="en-US" dirty="0"/>
              <a:t>.</a:t>
            </a:r>
          </a:p>
          <a:p>
            <a:pPr marL="232943" indent="-232943" defTabSz="931774">
              <a:buFont typeface="+mj-lt"/>
              <a:buAutoNum type="arabicPeriod"/>
              <a:defRPr/>
            </a:pPr>
            <a:r>
              <a:rPr lang="en-US" dirty="0"/>
              <a:t>On the slide, drag to draw a rectangle.</a:t>
            </a:r>
          </a:p>
          <a:p>
            <a:pPr marL="232943" indent="-232943" defTabSz="931774">
              <a:buFont typeface="+mj-lt"/>
              <a:buAutoNum type="arabicPeriod"/>
              <a:defRPr/>
            </a:pPr>
            <a:r>
              <a:rPr lang="en-US" dirty="0"/>
              <a:t>Select the rectangle. Also on the </a:t>
            </a:r>
            <a:r>
              <a:rPr lang="en-US" b="1" dirty="0"/>
              <a:t>Home</a:t>
            </a:r>
            <a:r>
              <a:rPr lang="en-US" dirty="0"/>
              <a:t> tab, in the </a:t>
            </a:r>
            <a:r>
              <a:rPr lang="en-US" b="1" dirty="0"/>
              <a:t>Drawing</a:t>
            </a:r>
            <a:r>
              <a:rPr lang="en-US" dirty="0"/>
              <a:t> group, click the </a:t>
            </a:r>
            <a:r>
              <a:rPr lang="en-US" b="1" dirty="0"/>
              <a:t>Format Shape </a:t>
            </a:r>
            <a:r>
              <a:rPr lang="en-US" dirty="0"/>
              <a:t>dialog box launcher.</a:t>
            </a:r>
          </a:p>
          <a:p>
            <a:pPr marL="232943" indent="-232943" defTabSz="931774">
              <a:buFont typeface="+mj-lt"/>
              <a:buAutoNum type="arabicPeriod"/>
              <a:defRPr/>
            </a:pPr>
            <a:r>
              <a:rPr lang="en-US" dirty="0"/>
              <a:t>In the </a:t>
            </a:r>
            <a:r>
              <a:rPr lang="en-US" b="1" dirty="0"/>
              <a:t>Format Shape </a:t>
            </a:r>
            <a:r>
              <a:rPr lang="en-US" dirty="0"/>
              <a:t>dialog box, in the </a:t>
            </a:r>
            <a:r>
              <a:rPr lang="en-US" b="1" dirty="0"/>
              <a:t>Size</a:t>
            </a:r>
            <a:r>
              <a:rPr lang="en-US" dirty="0"/>
              <a:t> tab, </a:t>
            </a:r>
            <a:r>
              <a:rPr lang="en-US" baseline="0" dirty="0" smtClean="0"/>
              <a:t>enter </a:t>
            </a:r>
            <a:r>
              <a:rPr lang="en-US" b="1" baseline="0" dirty="0" smtClean="0"/>
              <a:t>7.5”</a:t>
            </a:r>
            <a:r>
              <a:rPr lang="en-US" baseline="0" dirty="0" smtClean="0"/>
              <a:t> into the </a:t>
            </a:r>
            <a:r>
              <a:rPr lang="en-US" b="1" baseline="0" dirty="0" smtClean="0"/>
              <a:t>Height</a:t>
            </a:r>
            <a:r>
              <a:rPr lang="en-US" baseline="0" dirty="0" smtClean="0"/>
              <a:t> box and enter </a:t>
            </a:r>
            <a:r>
              <a:rPr lang="en-US" b="1" baseline="0" dirty="0" smtClean="0"/>
              <a:t>4”</a:t>
            </a:r>
            <a:r>
              <a:rPr lang="en-US" baseline="0" dirty="0" smtClean="0"/>
              <a:t> into the </a:t>
            </a:r>
            <a:r>
              <a:rPr lang="en-US" b="1" baseline="0" dirty="0" smtClean="0"/>
              <a:t>Width</a:t>
            </a:r>
            <a:r>
              <a:rPr lang="en-US" baseline="0" dirty="0" smtClean="0"/>
              <a:t> box.</a:t>
            </a:r>
            <a:endParaRPr lang="en-US" dirty="0"/>
          </a:p>
          <a:p>
            <a:pPr marL="232943" indent="-232943" defTabSz="931774">
              <a:buFont typeface="+mj-lt"/>
              <a:buAutoNum type="arabicPeriod"/>
              <a:defRPr/>
            </a:pPr>
            <a:r>
              <a:rPr lang="en-US" dirty="0"/>
              <a:t>Also in the </a:t>
            </a:r>
            <a:r>
              <a:rPr lang="en-US" b="1" dirty="0"/>
              <a:t>Format Shape </a:t>
            </a:r>
            <a:r>
              <a:rPr lang="en-US" dirty="0"/>
              <a:t>dialog box, in the </a:t>
            </a:r>
            <a:r>
              <a:rPr lang="en-US" b="1" dirty="0"/>
              <a:t>Fill</a:t>
            </a:r>
            <a:r>
              <a:rPr lang="en-US" dirty="0"/>
              <a:t> tab, select </a:t>
            </a:r>
            <a:r>
              <a:rPr lang="en-US" b="1" dirty="0"/>
              <a:t>Gradient</a:t>
            </a:r>
            <a:r>
              <a:rPr lang="en-US" dirty="0"/>
              <a:t> </a:t>
            </a:r>
            <a:r>
              <a:rPr lang="en-US" b="1" dirty="0"/>
              <a:t>fill</a:t>
            </a:r>
            <a:r>
              <a:rPr lang="en-US" dirty="0"/>
              <a:t>, and then do the following:</a:t>
            </a:r>
          </a:p>
          <a:p>
            <a:pPr marL="698830" lvl="1" indent="-232943" defTabSz="931774">
              <a:buFont typeface="Arial" pitchFamily="34" charset="0"/>
              <a:buChar char="•"/>
              <a:defRPr/>
            </a:pPr>
            <a:r>
              <a:rPr lang="en-US" dirty="0"/>
              <a:t>In the </a:t>
            </a:r>
            <a:r>
              <a:rPr lang="en-US" b="1" dirty="0"/>
              <a:t>Type</a:t>
            </a:r>
            <a:r>
              <a:rPr lang="en-US" dirty="0"/>
              <a:t> list, select </a:t>
            </a:r>
            <a:r>
              <a:rPr lang="en-US" b="1" dirty="0"/>
              <a:t>Linear</a:t>
            </a:r>
            <a:r>
              <a:rPr lang="en-US" dirty="0"/>
              <a:t>.</a:t>
            </a:r>
          </a:p>
          <a:p>
            <a:pPr marL="698830" lvl="1" indent="-232943" defTabSz="931774">
              <a:buFont typeface="Arial" pitchFamily="34" charset="0"/>
              <a:buChar char="•"/>
              <a:defRPr/>
            </a:pPr>
            <a:r>
              <a:rPr lang="en-US" dirty="0"/>
              <a:t>In the </a:t>
            </a:r>
            <a:r>
              <a:rPr lang="en-US" b="1" dirty="0"/>
              <a:t>Angle</a:t>
            </a:r>
            <a:r>
              <a:rPr lang="en-US" dirty="0"/>
              <a:t> box, enter </a:t>
            </a:r>
            <a:r>
              <a:rPr lang="en-US" b="1" baseline="0" dirty="0" smtClean="0"/>
              <a:t>90°</a:t>
            </a:r>
            <a:r>
              <a:rPr lang="en-US" b="0" baseline="0" dirty="0" smtClean="0"/>
              <a:t>.</a:t>
            </a:r>
          </a:p>
          <a:p>
            <a:pPr marL="698830" lvl="1" indent="-232943" defTabSz="931774">
              <a:buFont typeface="Arial" pitchFamily="34" charset="0"/>
              <a:buChar char="•"/>
              <a:defRPr/>
            </a:pPr>
            <a:r>
              <a:rPr lang="en-US" dirty="0"/>
              <a:t>Under </a:t>
            </a:r>
            <a:r>
              <a:rPr lang="en-US" b="1" dirty="0"/>
              <a:t>Gradient stops</a:t>
            </a:r>
            <a:r>
              <a:rPr lang="en-US" dirty="0"/>
              <a:t>, click </a:t>
            </a:r>
            <a:r>
              <a:rPr lang="en-US" b="1" dirty="0"/>
              <a:t>Add gradient stops</a:t>
            </a:r>
            <a:r>
              <a:rPr lang="en-US" dirty="0"/>
              <a:t> or </a:t>
            </a:r>
            <a:r>
              <a:rPr lang="en-US" b="1" dirty="0"/>
              <a:t>Remove gradient stops</a:t>
            </a:r>
            <a:r>
              <a:rPr lang="en-US" dirty="0"/>
              <a:t> until three stops appear in the slider.</a:t>
            </a:r>
          </a:p>
          <a:p>
            <a:pPr marL="232943" indent="-232943" defTabSz="931774">
              <a:buFont typeface="+mj-lt"/>
              <a:buAutoNum type="arabicPeriod"/>
              <a:defRPr/>
            </a:pPr>
            <a:r>
              <a:rPr lang="en-US" dirty="0"/>
              <a:t>Also under </a:t>
            </a:r>
            <a:r>
              <a:rPr lang="en-US" b="1" dirty="0"/>
              <a:t>Gradient stops</a:t>
            </a:r>
            <a:r>
              <a:rPr lang="en-US" dirty="0"/>
              <a:t>, customize the gradient stops as follows:</a:t>
            </a:r>
          </a:p>
          <a:p>
            <a:pPr marL="640594" lvl="1" indent="-174708">
              <a:buFont typeface="Arial" pitchFamily="34" charset="0"/>
              <a:buChar char="•"/>
            </a:pPr>
            <a:r>
              <a:rPr lang="en-US" dirty="0"/>
              <a:t>Select the first stop from the left</a:t>
            </a:r>
            <a:r>
              <a:rPr lang="en-US" b="1" dirty="0"/>
              <a:t> </a:t>
            </a:r>
            <a:r>
              <a:rPr lang="en-US" dirty="0"/>
              <a:t>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0%</a:t>
            </a:r>
            <a:r>
              <a:rPr lang="en-US" dirty="0"/>
              <a:t>.</a:t>
            </a:r>
          </a:p>
          <a:p>
            <a:pPr marL="1106481" lvl="2" indent="-174708">
              <a:buFont typeface="Arial" pitchFamily="34" charset="0"/>
              <a:buChar char="•"/>
            </a:pPr>
            <a:r>
              <a:rPr lang="en-US" dirty="0"/>
              <a:t>Click the button next to </a:t>
            </a:r>
            <a:r>
              <a:rPr lang="en-US" b="1" dirty="0"/>
              <a:t>Color</a:t>
            </a:r>
            <a:r>
              <a:rPr lang="en-US" dirty="0"/>
              <a:t>, and then under </a:t>
            </a:r>
            <a:r>
              <a:rPr lang="en-US" b="1" dirty="0"/>
              <a:t>Theme Colors </a:t>
            </a:r>
            <a:r>
              <a:rPr lang="en-US" dirty="0"/>
              <a:t>click </a:t>
            </a:r>
            <a:r>
              <a:rPr lang="en-US" b="1" dirty="0"/>
              <a:t>Black, Text 1</a:t>
            </a:r>
            <a:r>
              <a:rPr lang="en-US" dirty="0"/>
              <a:t> (first row, second option from the left).</a:t>
            </a:r>
          </a:p>
          <a:p>
            <a:pPr marL="1106481" lvl="2" indent="-174708">
              <a:buFont typeface="Arial" pitchFamily="34" charset="0"/>
              <a:buChar char="•"/>
            </a:pPr>
            <a:r>
              <a:rPr lang="en-US" dirty="0"/>
              <a:t>In the </a:t>
            </a:r>
            <a:r>
              <a:rPr lang="en-US" b="1" dirty="0"/>
              <a:t>Transparency</a:t>
            </a:r>
            <a:r>
              <a:rPr lang="en-US" dirty="0"/>
              <a:t> box, enter </a:t>
            </a:r>
            <a:r>
              <a:rPr lang="en-US" b="1" dirty="0"/>
              <a:t>100%</a:t>
            </a:r>
            <a:r>
              <a:rPr lang="en-US" dirty="0"/>
              <a:t>.</a:t>
            </a:r>
          </a:p>
          <a:p>
            <a:pPr marL="640594" lvl="1" indent="-174708">
              <a:buFont typeface="Arial" pitchFamily="34" charset="0"/>
              <a:buChar char="•"/>
            </a:pPr>
            <a:r>
              <a:rPr lang="en-US" dirty="0"/>
              <a:t>Select the second stop from the left</a:t>
            </a:r>
            <a:r>
              <a:rPr lang="en-US" b="1" dirty="0"/>
              <a:t> </a:t>
            </a:r>
            <a:r>
              <a:rPr lang="en-US" dirty="0"/>
              <a:t>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40%</a:t>
            </a:r>
            <a:r>
              <a:rPr lang="en-US" dirty="0"/>
              <a:t>.</a:t>
            </a:r>
          </a:p>
          <a:p>
            <a:pPr marL="1106481" lvl="2" indent="-174708">
              <a:buFont typeface="Arial" pitchFamily="34" charset="0"/>
              <a:buChar char="•"/>
            </a:pPr>
            <a:r>
              <a:rPr lang="en-US" dirty="0"/>
              <a:t>Click the button next to </a:t>
            </a:r>
            <a:r>
              <a:rPr lang="en-US" b="1" dirty="0"/>
              <a:t>Color</a:t>
            </a:r>
            <a:r>
              <a:rPr lang="en-US" dirty="0"/>
              <a:t>, click </a:t>
            </a:r>
            <a:r>
              <a:rPr lang="en-US" b="1" dirty="0"/>
              <a:t>More Colors</a:t>
            </a:r>
            <a:r>
              <a:rPr lang="en-US" dirty="0"/>
              <a:t>, and then in the </a:t>
            </a:r>
            <a:r>
              <a:rPr lang="en-US" b="1" dirty="0"/>
              <a:t>Colors</a:t>
            </a:r>
            <a:r>
              <a:rPr lang="en-US" dirty="0"/>
              <a:t> dialog box, on the </a:t>
            </a:r>
            <a:r>
              <a:rPr lang="en-US" b="1" dirty="0"/>
              <a:t>Custom</a:t>
            </a:r>
            <a:r>
              <a:rPr lang="en-US" dirty="0"/>
              <a:t> tab, enter values for Red: </a:t>
            </a:r>
            <a:r>
              <a:rPr lang="en-US" b="1" dirty="0"/>
              <a:t>47</a:t>
            </a:r>
            <a:r>
              <a:rPr lang="en-US" dirty="0"/>
              <a:t>, Green: </a:t>
            </a:r>
            <a:r>
              <a:rPr lang="en-US" b="1" dirty="0"/>
              <a:t>91</a:t>
            </a:r>
            <a:r>
              <a:rPr lang="en-US" dirty="0"/>
              <a:t>, and Blue: </a:t>
            </a:r>
            <a:r>
              <a:rPr lang="en-US" b="1" dirty="0"/>
              <a:t>77</a:t>
            </a:r>
            <a:r>
              <a:rPr lang="en-US" dirty="0"/>
              <a:t>.</a:t>
            </a:r>
          </a:p>
          <a:p>
            <a:pPr marL="1106481" lvl="2" indent="-174708">
              <a:buFont typeface="Arial" pitchFamily="34" charset="0"/>
              <a:buChar char="•"/>
            </a:pPr>
            <a:r>
              <a:rPr lang="en-US" dirty="0"/>
              <a:t>In the </a:t>
            </a:r>
            <a:r>
              <a:rPr lang="en-US" b="1" dirty="0"/>
              <a:t>Transparency</a:t>
            </a:r>
            <a:r>
              <a:rPr lang="en-US" dirty="0"/>
              <a:t> box, enter </a:t>
            </a:r>
            <a:r>
              <a:rPr lang="en-US" b="1" dirty="0"/>
              <a:t>0%</a:t>
            </a:r>
            <a:r>
              <a:rPr lang="en-US" dirty="0"/>
              <a:t>.</a:t>
            </a:r>
          </a:p>
          <a:p>
            <a:pPr marL="640594" lvl="1" indent="-174708">
              <a:buFont typeface="Arial" pitchFamily="34" charset="0"/>
              <a:buChar char="•"/>
            </a:pPr>
            <a:r>
              <a:rPr lang="en-US" dirty="0"/>
              <a:t>Select the third stop from the left</a:t>
            </a:r>
            <a:r>
              <a:rPr lang="en-US" b="1" dirty="0"/>
              <a:t> </a:t>
            </a:r>
            <a:r>
              <a:rPr lang="en-US" dirty="0"/>
              <a:t>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100%</a:t>
            </a:r>
            <a:r>
              <a:rPr lang="en-US" dirty="0"/>
              <a:t>.</a:t>
            </a:r>
          </a:p>
          <a:p>
            <a:pPr marL="1106481" lvl="2" indent="-174708">
              <a:buFont typeface="Arial" pitchFamily="34" charset="0"/>
              <a:buChar char="•"/>
            </a:pPr>
            <a:r>
              <a:rPr lang="en-US" dirty="0"/>
              <a:t>Click the button next to </a:t>
            </a:r>
            <a:r>
              <a:rPr lang="en-US" b="1" dirty="0"/>
              <a:t>Color</a:t>
            </a:r>
            <a:r>
              <a:rPr lang="en-US" dirty="0"/>
              <a:t>, and then under </a:t>
            </a:r>
            <a:r>
              <a:rPr lang="en-US" b="1" dirty="0"/>
              <a:t>Theme Colors </a:t>
            </a:r>
            <a:r>
              <a:rPr lang="en-US" dirty="0"/>
              <a:t>click </a:t>
            </a:r>
            <a:r>
              <a:rPr lang="en-US" b="1" dirty="0"/>
              <a:t>Black, Text 1</a:t>
            </a:r>
            <a:r>
              <a:rPr lang="en-US" dirty="0"/>
              <a:t> (first row, second option from the left).</a:t>
            </a:r>
          </a:p>
          <a:p>
            <a:pPr marL="1106481" lvl="2" indent="-174708">
              <a:buFont typeface="Arial" pitchFamily="34" charset="0"/>
              <a:buChar char="•"/>
            </a:pPr>
            <a:r>
              <a:rPr lang="en-US" dirty="0"/>
              <a:t>In the </a:t>
            </a:r>
            <a:r>
              <a:rPr lang="en-US" b="1" dirty="0"/>
              <a:t>Transparency</a:t>
            </a:r>
            <a:r>
              <a:rPr lang="en-US" dirty="0"/>
              <a:t> box, enter </a:t>
            </a:r>
            <a:r>
              <a:rPr lang="en-US" b="1" dirty="0"/>
              <a:t>90%.</a:t>
            </a:r>
          </a:p>
          <a:p>
            <a:pPr marL="232943" indent="-232943">
              <a:buFont typeface="+mj-lt"/>
              <a:buAutoNum type="arabicPeriod"/>
            </a:pPr>
            <a:r>
              <a:rPr lang="en-US" dirty="0"/>
              <a:t>Also in the </a:t>
            </a:r>
            <a:r>
              <a:rPr lang="en-US" b="1" dirty="0"/>
              <a:t>Format</a:t>
            </a:r>
            <a:r>
              <a:rPr lang="en-US" dirty="0"/>
              <a:t> </a:t>
            </a:r>
            <a:r>
              <a:rPr lang="en-US" b="1" dirty="0"/>
              <a:t>Shape</a:t>
            </a:r>
            <a:r>
              <a:rPr lang="en-US" dirty="0"/>
              <a:t> dialog box, in the </a:t>
            </a:r>
            <a:r>
              <a:rPr lang="en-US" b="1" dirty="0"/>
              <a:t>Line</a:t>
            </a:r>
            <a:r>
              <a:rPr lang="en-US" dirty="0"/>
              <a:t> </a:t>
            </a:r>
            <a:r>
              <a:rPr lang="en-US" b="1" dirty="0"/>
              <a:t>Color</a:t>
            </a:r>
            <a:r>
              <a:rPr lang="en-US" dirty="0"/>
              <a:t> tab, select </a:t>
            </a:r>
            <a:r>
              <a:rPr lang="en-US" b="1" dirty="0"/>
              <a:t>No</a:t>
            </a:r>
            <a:r>
              <a:rPr lang="en-US" dirty="0"/>
              <a:t> </a:t>
            </a:r>
            <a:r>
              <a:rPr lang="en-US" b="1" dirty="0"/>
              <a:t>Line</a:t>
            </a:r>
            <a:r>
              <a:rPr lang="en-US" dirty="0"/>
              <a:t>.</a:t>
            </a:r>
          </a:p>
          <a:p>
            <a:pPr marL="232943" indent="-232943">
              <a:buFont typeface="+mj-lt"/>
              <a:buAutoNum type="arabicPeriod"/>
            </a:pPr>
            <a:r>
              <a:rPr lang="en-US" dirty="0"/>
              <a:t>Select the second picture.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Bring to Front</a:t>
            </a:r>
            <a:r>
              <a:rPr lang="en-US" dirty="0"/>
              <a:t>.</a:t>
            </a:r>
          </a:p>
          <a:p>
            <a:endParaRPr lang="en-US" dirty="0"/>
          </a:p>
          <a:p>
            <a:r>
              <a:rPr lang="en-US" dirty="0"/>
              <a:t>To reproduce the text effects on this slide, do the following:</a:t>
            </a:r>
          </a:p>
          <a:p>
            <a:pPr marL="232943" indent="-232943">
              <a:buFont typeface="+mj-lt"/>
              <a:buAutoNum type="arabicPeriod"/>
            </a:pPr>
            <a:r>
              <a:rPr lang="en-US" dirty="0"/>
              <a:t>On the </a:t>
            </a:r>
            <a:r>
              <a:rPr lang="en-US" b="1" dirty="0"/>
              <a:t>Insert</a:t>
            </a:r>
            <a:r>
              <a:rPr lang="en-US" dirty="0"/>
              <a:t> tab, in the </a:t>
            </a:r>
            <a:r>
              <a:rPr lang="en-US" b="1" dirty="0"/>
              <a:t>Text</a:t>
            </a:r>
            <a:r>
              <a:rPr lang="en-US" dirty="0"/>
              <a:t> group, click </a:t>
            </a:r>
            <a:r>
              <a:rPr lang="en-US" b="1" dirty="0"/>
              <a:t>Text</a:t>
            </a:r>
            <a:r>
              <a:rPr lang="en-US" dirty="0"/>
              <a:t> </a:t>
            </a:r>
            <a:r>
              <a:rPr lang="en-US" b="1" dirty="0"/>
              <a:t>Box</a:t>
            </a:r>
            <a:r>
              <a:rPr lang="en-US" dirty="0"/>
              <a:t>, and then on the slide drag to draw your text box.</a:t>
            </a:r>
          </a:p>
          <a:p>
            <a:pPr marL="232943" indent="-232943" defTabSz="931774">
              <a:buFontTx/>
              <a:buAutoNum type="arabicPeriod"/>
              <a:defRPr/>
            </a:pPr>
            <a:r>
              <a:rPr lang="en-US" baseline="0" dirty="0" smtClean="0"/>
              <a:t>Enter text in the text box, and then select the text. On the </a:t>
            </a:r>
            <a:r>
              <a:rPr lang="en-US" b="1" baseline="0" dirty="0" smtClean="0"/>
              <a:t>Home</a:t>
            </a:r>
            <a:r>
              <a:rPr lang="en-US" baseline="0" dirty="0" smtClean="0"/>
              <a:t> tab, in the </a:t>
            </a:r>
            <a:r>
              <a:rPr lang="en-US" b="1" baseline="0" dirty="0" smtClean="0"/>
              <a:t>Font</a:t>
            </a:r>
            <a:r>
              <a:rPr lang="en-US" baseline="0" dirty="0" smtClean="0"/>
              <a:t> group, do the following:</a:t>
            </a:r>
          </a:p>
          <a:p>
            <a:pPr marL="698830" lvl="1" indent="-232943" defTabSz="931774">
              <a:buFont typeface="Arial" pitchFamily="34" charset="0"/>
              <a:buChar char="•"/>
              <a:defRPr/>
            </a:pPr>
            <a:r>
              <a:rPr lang="en-US" baseline="0" dirty="0" smtClean="0"/>
              <a:t>In the </a:t>
            </a:r>
            <a:r>
              <a:rPr lang="en-US" b="1" baseline="0" dirty="0" smtClean="0"/>
              <a:t>Font</a:t>
            </a:r>
            <a:r>
              <a:rPr lang="en-US" baseline="0" dirty="0" smtClean="0"/>
              <a:t> list, click </a:t>
            </a:r>
            <a:r>
              <a:rPr lang="en-US" b="1" baseline="0" dirty="0" smtClean="0"/>
              <a:t>Calisto MT.</a:t>
            </a:r>
            <a:endParaRPr lang="en-US" baseline="0" dirty="0" smtClean="0"/>
          </a:p>
          <a:p>
            <a:pPr marL="698830" lvl="1" indent="-232943" defTabSz="931774">
              <a:buFont typeface="Arial" pitchFamily="34" charset="0"/>
              <a:buChar char="•"/>
              <a:defRPr/>
            </a:pPr>
            <a:r>
              <a:rPr lang="en-US" baseline="0" dirty="0" smtClean="0"/>
              <a:t>In the </a:t>
            </a:r>
            <a:r>
              <a:rPr lang="en-US" b="1" baseline="0" dirty="0" smtClean="0"/>
              <a:t>Font</a:t>
            </a:r>
            <a:r>
              <a:rPr lang="en-US" baseline="0" dirty="0" smtClean="0"/>
              <a:t> </a:t>
            </a:r>
            <a:r>
              <a:rPr lang="en-US" b="1" baseline="0" dirty="0" smtClean="0"/>
              <a:t>Size</a:t>
            </a:r>
            <a:r>
              <a:rPr lang="en-US" baseline="0" dirty="0" smtClean="0"/>
              <a:t> list, click </a:t>
            </a:r>
            <a:r>
              <a:rPr lang="en-US" b="1" baseline="0" dirty="0" smtClean="0"/>
              <a:t>36 pt. </a:t>
            </a:r>
          </a:p>
          <a:p>
            <a:pPr marL="698830" lvl="1" indent="-232943" defTabSz="931774">
              <a:buFont typeface="Arial" pitchFamily="34" charset="0"/>
              <a:buChar char="•"/>
              <a:defRPr/>
            </a:pPr>
            <a:r>
              <a:rPr lang="en-US" b="0" baseline="0" dirty="0" smtClean="0"/>
              <a:t>Click </a:t>
            </a:r>
            <a:r>
              <a:rPr lang="en-US" b="1" baseline="0" dirty="0" smtClean="0"/>
              <a:t>Font</a:t>
            </a:r>
            <a:r>
              <a:rPr lang="en-US" b="0" baseline="0" dirty="0" smtClean="0"/>
              <a:t> </a:t>
            </a:r>
            <a:r>
              <a:rPr lang="en-US" b="1" baseline="0" dirty="0" smtClean="0"/>
              <a:t>Color</a:t>
            </a:r>
            <a:r>
              <a:rPr lang="en-US" b="0" baseline="0" dirty="0" smtClean="0"/>
              <a:t>, and then under </a:t>
            </a:r>
            <a:r>
              <a:rPr lang="en-US" b="1" baseline="0" dirty="0" smtClean="0"/>
              <a:t>Theme Colors </a:t>
            </a:r>
            <a:r>
              <a:rPr lang="en-US" b="0" baseline="0" dirty="0" smtClean="0"/>
              <a:t>click </a:t>
            </a:r>
            <a:r>
              <a:rPr lang="en-US" b="1" baseline="0" dirty="0" smtClean="0"/>
              <a:t>White, Background 1 </a:t>
            </a:r>
            <a:r>
              <a:rPr lang="en-US" b="0" baseline="0" dirty="0" smtClean="0"/>
              <a:t>(first row, first option from the left).</a:t>
            </a:r>
          </a:p>
          <a:p>
            <a:pPr marL="232943" indent="-232943">
              <a:buAutoNum type="arabicPeriod"/>
            </a:pPr>
            <a:r>
              <a:rPr lang="en-US" baseline="0" dirty="0" smtClean="0"/>
              <a:t>Position text over the least transparent part of the gradient.</a:t>
            </a:r>
          </a:p>
        </p:txBody>
      </p:sp>
      <p:sp>
        <p:nvSpPr>
          <p:cNvPr id="4" name="Slide Number Placeholder 3"/>
          <p:cNvSpPr>
            <a:spLocks noGrp="1"/>
          </p:cNvSpPr>
          <p:nvPr>
            <p:ph type="sldNum" sz="quarter" idx="10"/>
          </p:nvPr>
        </p:nvSpPr>
        <p:spPr/>
        <p:txBody>
          <a:bodyPr/>
          <a:lstStyle/>
          <a:p>
            <a:fld id="{1D5BEBE5-4EB7-49F8-BB12-29B9C3E34FCF}" type="slidenum">
              <a:rPr lang="en-US" smtClean="0"/>
              <a:t>1</a:t>
            </a:fld>
            <a:endParaRPr lang="en-US" dirty="0"/>
          </a:p>
        </p:txBody>
      </p:sp>
      <p:sp>
        <p:nvSpPr>
          <p:cNvPr id="5" name="Header Placeholder 4"/>
          <p:cNvSpPr>
            <a:spLocks noGrp="1"/>
          </p:cNvSpPr>
          <p:nvPr>
            <p:ph type="hdr" sz="quarter" idx="11"/>
          </p:nvPr>
        </p:nvSpPr>
        <p:spPr/>
        <p:txBody>
          <a:bodyPr/>
          <a:lstStyle/>
          <a:p>
            <a:r>
              <a:rPr lang="en-US" smtClean="0"/>
              <a:t>Center for Family Life and Recovery, Inc. EAP Orientation Notes</a:t>
            </a:r>
            <a:endParaRPr lang="en-US" dirty="0"/>
          </a:p>
        </p:txBody>
      </p:sp>
      <p:sp>
        <p:nvSpPr>
          <p:cNvPr id="6" name="Date Placeholder 5"/>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361183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AA7E55F-3E4F-4296-9D62-04D0896F9FEC}" type="datetimeFigureOut">
              <a:rPr lang="en-US" smtClean="0"/>
              <a:t>2/12/2019</a:t>
            </a:fld>
            <a:endParaRPr lang="en-US" dirty="0"/>
          </a:p>
        </p:txBody>
      </p:sp>
      <p:sp>
        <p:nvSpPr>
          <p:cNvPr id="16" name="Slide Number Placeholder 15"/>
          <p:cNvSpPr>
            <a:spLocks noGrp="1"/>
          </p:cNvSpPr>
          <p:nvPr>
            <p:ph type="sldNum" sz="quarter" idx="11"/>
          </p:nvPr>
        </p:nvSpPr>
        <p:spPr/>
        <p:txBody>
          <a:bodyPr/>
          <a:lstStyle/>
          <a:p>
            <a:fld id="{46F81571-9CD2-4F0A-ACBE-9116C7025F3F}"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7E55F-3E4F-4296-9D62-04D0896F9FEC}" type="datetimeFigureOut">
              <a:rPr lang="en-US" smtClean="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A7E55F-3E4F-4296-9D62-04D0896F9FEC}" type="datetimeFigureOut">
              <a:rPr lang="en-US" smtClean="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2AA7E55F-3E4F-4296-9D62-04D0896F9FEC}" type="datetimeFigureOut">
              <a:rPr lang="en-US" smtClean="0"/>
              <a:t>2/12/2019</a:t>
            </a:fld>
            <a:endParaRPr lang="en-US" dirty="0"/>
          </a:p>
        </p:txBody>
      </p:sp>
      <p:sp>
        <p:nvSpPr>
          <p:cNvPr id="15" name="Slide Number Placeholder 14"/>
          <p:cNvSpPr>
            <a:spLocks noGrp="1"/>
          </p:cNvSpPr>
          <p:nvPr>
            <p:ph type="sldNum" sz="quarter" idx="11"/>
          </p:nvPr>
        </p:nvSpPr>
        <p:spPr/>
        <p:txBody>
          <a:bodyPr/>
          <a:lstStyle/>
          <a:p>
            <a:fld id="{46F81571-9CD2-4F0A-ACBE-9116C7025F3F}"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2AA7E55F-3E4F-4296-9D62-04D0896F9FEC}" type="datetimeFigureOut">
              <a:rPr lang="en-US" smtClean="0"/>
              <a:t>2/12/2019</a:t>
            </a:fld>
            <a:endParaRPr lang="en-US" dirty="0"/>
          </a:p>
        </p:txBody>
      </p:sp>
      <p:sp>
        <p:nvSpPr>
          <p:cNvPr id="13" name="Slide Number Placeholder 12"/>
          <p:cNvSpPr>
            <a:spLocks noGrp="1"/>
          </p:cNvSpPr>
          <p:nvPr>
            <p:ph type="sldNum" sz="quarter" idx="11"/>
          </p:nvPr>
        </p:nvSpPr>
        <p:spPr/>
        <p:txBody>
          <a:bodyPr/>
          <a:lstStyle/>
          <a:p>
            <a:fld id="{46F81571-9CD2-4F0A-ACBE-9116C7025F3F}"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AA7E55F-3E4F-4296-9D62-04D0896F9FEC}" type="datetimeFigureOut">
              <a:rPr lang="en-US" smtClean="0"/>
              <a:t>2/12/2019</a:t>
            </a:fld>
            <a:endParaRPr lang="en-US" dirty="0"/>
          </a:p>
        </p:txBody>
      </p:sp>
      <p:sp>
        <p:nvSpPr>
          <p:cNvPr id="9" name="Slide Number Placeholder 8"/>
          <p:cNvSpPr>
            <a:spLocks noGrp="1"/>
          </p:cNvSpPr>
          <p:nvPr>
            <p:ph type="sldNum" sz="quarter" idx="11"/>
          </p:nvPr>
        </p:nvSpPr>
        <p:spPr/>
        <p:txBody>
          <a:bodyPr/>
          <a:lstStyle/>
          <a:p>
            <a:fld id="{46F81571-9CD2-4F0A-ACBE-9116C7025F3F}"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AA7E55F-3E4F-4296-9D62-04D0896F9FEC}" type="datetimeFigureOut">
              <a:rPr lang="en-US" smtClean="0"/>
              <a:t>2/12/2019</a:t>
            </a:fld>
            <a:endParaRPr lang="en-US" dirty="0"/>
          </a:p>
        </p:txBody>
      </p:sp>
      <p:sp>
        <p:nvSpPr>
          <p:cNvPr id="15" name="Slide Number Placeholder 14"/>
          <p:cNvSpPr>
            <a:spLocks noGrp="1"/>
          </p:cNvSpPr>
          <p:nvPr>
            <p:ph type="sldNum" sz="quarter" idx="11"/>
          </p:nvPr>
        </p:nvSpPr>
        <p:spPr/>
        <p:txBody>
          <a:bodyPr/>
          <a:lstStyle/>
          <a:p>
            <a:fld id="{46F81571-9CD2-4F0A-ACBE-9116C7025F3F}"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2AA7E55F-3E4F-4296-9D62-04D0896F9FEC}" type="datetimeFigureOut">
              <a:rPr lang="en-US" smtClean="0"/>
              <a:t>2/12/2019</a:t>
            </a:fld>
            <a:endParaRPr lang="en-US" dirty="0"/>
          </a:p>
        </p:txBody>
      </p:sp>
      <p:sp>
        <p:nvSpPr>
          <p:cNvPr id="8" name="Slide Number Placeholder 7"/>
          <p:cNvSpPr>
            <a:spLocks noGrp="1"/>
          </p:cNvSpPr>
          <p:nvPr>
            <p:ph type="sldNum" sz="quarter" idx="11"/>
          </p:nvPr>
        </p:nvSpPr>
        <p:spPr/>
        <p:txBody>
          <a:bodyPr/>
          <a:lstStyle/>
          <a:p>
            <a:fld id="{46F81571-9CD2-4F0A-ACBE-9116C7025F3F}"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AA7E55F-3E4F-4296-9D62-04D0896F9FEC}" type="datetimeFigureOut">
              <a:rPr lang="en-US" smtClean="0"/>
              <a:t>2/12/2019</a:t>
            </a:fld>
            <a:endParaRPr lang="en-US" dirty="0"/>
          </a:p>
        </p:txBody>
      </p:sp>
      <p:sp>
        <p:nvSpPr>
          <p:cNvPr id="6" name="Slide Number Placeholder 5"/>
          <p:cNvSpPr>
            <a:spLocks noGrp="1"/>
          </p:cNvSpPr>
          <p:nvPr>
            <p:ph type="sldNum" sz="quarter" idx="11"/>
          </p:nvPr>
        </p:nvSpPr>
        <p:spPr/>
        <p:txBody>
          <a:bodyPr/>
          <a:lstStyle/>
          <a:p>
            <a:fld id="{46F81571-9CD2-4F0A-ACBE-9116C7025F3F}"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AA7E55F-3E4F-4296-9D62-04D0896F9FEC}" type="datetimeFigureOut">
              <a:rPr lang="en-US" smtClean="0"/>
              <a:t>2/12/2019</a:t>
            </a:fld>
            <a:endParaRPr lang="en-US" dirty="0"/>
          </a:p>
        </p:txBody>
      </p:sp>
      <p:sp>
        <p:nvSpPr>
          <p:cNvPr id="16" name="Slide Number Placeholder 15"/>
          <p:cNvSpPr>
            <a:spLocks noGrp="1"/>
          </p:cNvSpPr>
          <p:nvPr>
            <p:ph type="sldNum" sz="quarter" idx="11"/>
          </p:nvPr>
        </p:nvSpPr>
        <p:spPr/>
        <p:txBody>
          <a:bodyPr/>
          <a:lstStyle/>
          <a:p>
            <a:fld id="{46F81571-9CD2-4F0A-ACBE-9116C7025F3F}"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AA7E55F-3E4F-4296-9D62-04D0896F9FEC}" type="datetimeFigureOut">
              <a:rPr lang="en-US" smtClean="0"/>
              <a:t>2/12/2019</a:t>
            </a:fld>
            <a:endParaRPr lang="en-US" dirty="0"/>
          </a:p>
        </p:txBody>
      </p:sp>
      <p:sp>
        <p:nvSpPr>
          <p:cNvPr id="14" name="Slide Number Placeholder 13"/>
          <p:cNvSpPr>
            <a:spLocks noGrp="1"/>
          </p:cNvSpPr>
          <p:nvPr>
            <p:ph type="sldNum" sz="quarter" idx="11"/>
          </p:nvPr>
        </p:nvSpPr>
        <p:spPr/>
        <p:txBody>
          <a:bodyPr/>
          <a:lstStyle/>
          <a:p>
            <a:fld id="{46F81571-9CD2-4F0A-ACBE-9116C7025F3F}"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AA7E55F-3E4F-4296-9D62-04D0896F9FEC}" type="datetimeFigureOut">
              <a:rPr lang="en-US" smtClean="0"/>
              <a:t>2/12/2019</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46F81571-9CD2-4F0A-ACBE-9116C7025F3F}"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5425030" cy="6858000"/>
          </a:xfrm>
          <a:prstGeom prst="rect">
            <a:avLst/>
          </a:prstGeom>
          <a:solidFill>
            <a:srgbClr val="9245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3">
            <a:graysc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52738" r="-997"/>
          <a:stretch/>
        </p:blipFill>
        <p:spPr>
          <a:xfrm>
            <a:off x="5451306" y="23649"/>
            <a:ext cx="4480970" cy="6858000"/>
          </a:xfrm>
          <a:prstGeom prst="rect">
            <a:avLst/>
          </a:prstGeom>
        </p:spPr>
      </p:pic>
      <p:sp>
        <p:nvSpPr>
          <p:cNvPr id="4" name="Rectangle 3"/>
          <p:cNvSpPr/>
          <p:nvPr/>
        </p:nvSpPr>
        <p:spPr>
          <a:xfrm>
            <a:off x="-28034" y="-36786"/>
            <a:ext cx="5453064" cy="6894786"/>
          </a:xfrm>
          <a:prstGeom prst="rect">
            <a:avLst/>
          </a:prstGeom>
          <a:gradFill flip="none" rotWithShape="1">
            <a:gsLst>
              <a:gs pos="36000">
                <a:srgbClr val="924589"/>
              </a:gs>
              <a:gs pos="98000">
                <a:schemeClr val="accent1">
                  <a:tint val="44500"/>
                  <a:satMod val="160000"/>
                </a:schemeClr>
              </a:gs>
              <a:gs pos="100000">
                <a:schemeClr val="accent1">
                  <a:tint val="23500"/>
                  <a:satMod val="160000"/>
                </a:schemeClr>
              </a:gs>
            </a:gsLst>
            <a:lin ang="13500000" scaled="1"/>
            <a:tileRect/>
          </a:gra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pic>
        <p:nvPicPr>
          <p:cNvPr id="5" name="Picture 2" descr="F:\CFLR Design and Ideas\HomepageFINAL 2 6-2-12 (2)_cover photo.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33" b="100000" l="100" r="100000">
                        <a14:foregroundMark x1="90728" y1="30037" x2="90728" y2="30037"/>
                        <a14:foregroundMark x1="90927" y1="36996" x2="90927" y2="36996"/>
                        <a14:foregroundMark x1="91326" y1="42125" x2="91326" y2="42125"/>
                        <a14:foregroundMark x1="91525" y1="48718" x2="91525" y2="48718"/>
                        <a14:foregroundMark x1="91625" y1="54945" x2="91625" y2="54945"/>
                      </a14:backgroundRemoval>
                    </a14:imgEffect>
                  </a14:imgLayer>
                </a14:imgProps>
              </a:ext>
              <a:ext uri="{28A0092B-C50C-407E-A947-70E740481C1C}">
                <a14:useLocalDpi xmlns:a14="http://schemas.microsoft.com/office/drawing/2010/main" val="0"/>
              </a:ext>
            </a:extLst>
          </a:blip>
          <a:srcRect/>
          <a:stretch>
            <a:fillRect/>
          </a:stretch>
        </p:blipFill>
        <p:spPr bwMode="auto">
          <a:xfrm>
            <a:off x="-10791" y="-76199"/>
            <a:ext cx="9553575" cy="26765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V:\CFLR Logos\CFFLR 4c logo FIN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2819400"/>
            <a:ext cx="4880992" cy="2825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60168" y="2736771"/>
            <a:ext cx="2602832" cy="3108543"/>
          </a:xfrm>
          <a:prstGeom prst="rect">
            <a:avLst/>
          </a:prstGeom>
          <a:noFill/>
        </p:spPr>
        <p:txBody>
          <a:bodyPr wrap="square" rtlCol="0">
            <a:spAutoFit/>
          </a:bodyPr>
          <a:lstStyle/>
          <a:p>
            <a:endParaRPr lang="en-US" sz="1000" b="1" dirty="0" smtClean="0">
              <a:latin typeface="+mj-lt"/>
              <a:cs typeface="Aharoni" pitchFamily="2" charset="-79"/>
            </a:endParaRPr>
          </a:p>
          <a:p>
            <a:endParaRPr lang="en-US" sz="1000" b="1" dirty="0">
              <a:latin typeface="+mj-lt"/>
              <a:cs typeface="Aharoni" pitchFamily="2" charset="-79"/>
            </a:endParaRPr>
          </a:p>
          <a:p>
            <a:endParaRPr lang="en-US" sz="1000" b="1" dirty="0" smtClean="0">
              <a:latin typeface="+mj-lt"/>
              <a:cs typeface="Aharoni" pitchFamily="2" charset="-79"/>
            </a:endParaRPr>
          </a:p>
          <a:p>
            <a:endParaRPr lang="en-US" sz="1000" b="1" dirty="0" smtClean="0">
              <a:latin typeface="+mj-lt"/>
              <a:cs typeface="Aharoni" pitchFamily="2" charset="-79"/>
            </a:endParaRPr>
          </a:p>
          <a:p>
            <a:r>
              <a:rPr lang="en-US" sz="2300" b="1" dirty="0" smtClean="0">
                <a:latin typeface="+mj-lt"/>
                <a:cs typeface="Aharoni" pitchFamily="2" charset="-79"/>
              </a:rPr>
              <a:t>Understanding EAP </a:t>
            </a:r>
          </a:p>
          <a:p>
            <a:r>
              <a:rPr lang="en-US" sz="2300" b="1" dirty="0" smtClean="0">
                <a:latin typeface="+mj-lt"/>
                <a:cs typeface="Aharoni" pitchFamily="2" charset="-79"/>
              </a:rPr>
              <a:t>&amp;</a:t>
            </a:r>
          </a:p>
          <a:p>
            <a:r>
              <a:rPr lang="en-US" sz="2300" b="1" dirty="0" smtClean="0">
                <a:latin typeface="+mj-lt"/>
                <a:cs typeface="Aharoni" pitchFamily="2" charset="-79"/>
              </a:rPr>
              <a:t>Supervisory Referral for Management</a:t>
            </a:r>
            <a:endParaRPr lang="en-US" sz="2300" b="1" dirty="0">
              <a:latin typeface="+mj-lt"/>
              <a:cs typeface="Aharoni" pitchFamily="2" charset="-79"/>
            </a:endParaRPr>
          </a:p>
          <a:p>
            <a:endParaRPr lang="en-US" b="1" dirty="0" smtClean="0"/>
          </a:p>
        </p:txBody>
      </p:sp>
      <p:sp>
        <p:nvSpPr>
          <p:cNvPr id="9" name="TextBox 8"/>
          <p:cNvSpPr txBox="1"/>
          <p:nvPr/>
        </p:nvSpPr>
        <p:spPr>
          <a:xfrm>
            <a:off x="213770" y="5857726"/>
            <a:ext cx="5272630" cy="769441"/>
          </a:xfrm>
          <a:prstGeom prst="rect">
            <a:avLst/>
          </a:prstGeom>
          <a:noFill/>
        </p:spPr>
        <p:txBody>
          <a:bodyPr wrap="square" rtlCol="0">
            <a:spAutoFit/>
          </a:bodyPr>
          <a:lstStyle/>
          <a:p>
            <a:r>
              <a:rPr lang="en-US" sz="2600" b="1" dirty="0" smtClean="0">
                <a:latin typeface="+mj-lt"/>
                <a:cs typeface="Aharoni" pitchFamily="2" charset="-79"/>
              </a:rPr>
              <a:t>Employee Assistance Program</a:t>
            </a:r>
            <a:endParaRPr lang="en-US" sz="1500" b="1" dirty="0" smtClean="0">
              <a:latin typeface="+mj-lt"/>
              <a:cs typeface="Aharoni" pitchFamily="2" charset="-79"/>
            </a:endParaRPr>
          </a:p>
          <a:p>
            <a:endParaRPr lang="en-US" b="1" dirty="0" smtClean="0"/>
          </a:p>
        </p:txBody>
      </p:sp>
    </p:spTree>
    <p:extLst>
      <p:ext uri="{BB962C8B-B14F-4D97-AF65-F5344CB8AC3E}">
        <p14:creationId xmlns:p14="http://schemas.microsoft.com/office/powerpoint/2010/main" val="322101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43800" cy="2362200"/>
          </a:xfrm>
        </p:spPr>
        <p:txBody>
          <a:bodyPr/>
          <a:lstStyle/>
          <a:p>
            <a:r>
              <a:rPr lang="en-US" dirty="0" smtClean="0">
                <a:solidFill>
                  <a:srgbClr val="6D9E4C"/>
                </a:solidFill>
              </a:rPr>
              <a:t>Who Is Covered?</a:t>
            </a:r>
            <a:r>
              <a:rPr lang="en-US" dirty="0" smtClean="0"/>
              <a:t/>
            </a:r>
            <a:br>
              <a:rPr lang="en-US" dirty="0" smtClean="0"/>
            </a:br>
            <a:endParaRPr lang="en-US" dirty="0"/>
          </a:p>
        </p:txBody>
      </p:sp>
      <p:sp>
        <p:nvSpPr>
          <p:cNvPr id="3" name="Content Placeholder 2"/>
          <p:cNvSpPr>
            <a:spLocks noGrp="1"/>
          </p:cNvSpPr>
          <p:nvPr>
            <p:ph idx="1"/>
          </p:nvPr>
        </p:nvSpPr>
        <p:spPr>
          <a:xfrm>
            <a:off x="990600" y="2895600"/>
            <a:ext cx="7620000" cy="3352800"/>
          </a:xfrm>
        </p:spPr>
        <p:txBody>
          <a:bodyPr/>
          <a:lstStyle/>
          <a:p>
            <a:pPr>
              <a:buClr>
                <a:srgbClr val="ABBA52"/>
              </a:buClr>
            </a:pPr>
            <a:r>
              <a:rPr lang="en-US" sz="2400" dirty="0" smtClean="0"/>
              <a:t>You, the employee.</a:t>
            </a:r>
          </a:p>
          <a:p>
            <a:pPr>
              <a:buClr>
                <a:srgbClr val="ABBA52"/>
              </a:buClr>
            </a:pPr>
            <a:r>
              <a:rPr lang="en-US" sz="2400" dirty="0" smtClean="0"/>
              <a:t>Your spouse or significant other living in your household.</a:t>
            </a:r>
          </a:p>
          <a:p>
            <a:pPr>
              <a:buClr>
                <a:srgbClr val="ABBA52"/>
              </a:buClr>
            </a:pPr>
            <a:r>
              <a:rPr lang="en-US" sz="2400" dirty="0" smtClean="0"/>
              <a:t>Other covered family members including your immediate family living in your household.  This includes family members such as elderly parents that you may be a caretaker for.</a:t>
            </a:r>
          </a:p>
          <a:p>
            <a:pPr>
              <a:buClr>
                <a:srgbClr val="ABBA52"/>
              </a:buClr>
            </a:pPr>
            <a:r>
              <a:rPr lang="en-US" sz="2400" dirty="0" smtClean="0"/>
              <a:t>Children under the age of 21.</a:t>
            </a:r>
          </a:p>
          <a:p>
            <a:pPr>
              <a:buClr>
                <a:srgbClr val="ABBA52"/>
              </a:buClr>
            </a:pPr>
            <a:endParaRPr lang="en-US" sz="2400" dirty="0" smtClean="0"/>
          </a:p>
          <a:p>
            <a:endParaRPr lang="en-US" dirty="0" smtClean="0"/>
          </a:p>
          <a:p>
            <a:endParaRPr lang="en-US" dirty="0"/>
          </a:p>
        </p:txBody>
      </p:sp>
    </p:spTree>
    <p:extLst>
      <p:ext uri="{BB962C8B-B14F-4D97-AF65-F5344CB8AC3E}">
        <p14:creationId xmlns:p14="http://schemas.microsoft.com/office/powerpoint/2010/main" val="2211963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543800" cy="914400"/>
          </a:xfrm>
        </p:spPr>
        <p:txBody>
          <a:bodyPr/>
          <a:lstStyle/>
          <a:p>
            <a:r>
              <a:rPr lang="en-US" dirty="0" smtClean="0">
                <a:solidFill>
                  <a:srgbClr val="6D9E4C"/>
                </a:solidFill>
              </a:rPr>
              <a:t>Voluntary, Free, Accessible</a:t>
            </a:r>
            <a:endParaRPr lang="en-US" dirty="0">
              <a:solidFill>
                <a:srgbClr val="6D9E4C"/>
              </a:solidFill>
            </a:endParaRPr>
          </a:p>
        </p:txBody>
      </p:sp>
      <p:sp>
        <p:nvSpPr>
          <p:cNvPr id="3" name="Content Placeholder 2"/>
          <p:cNvSpPr>
            <a:spLocks noGrp="1"/>
          </p:cNvSpPr>
          <p:nvPr>
            <p:ph idx="1"/>
          </p:nvPr>
        </p:nvSpPr>
        <p:spPr>
          <a:xfrm>
            <a:off x="762000" y="2133600"/>
            <a:ext cx="7696200" cy="4343399"/>
          </a:xfrm>
        </p:spPr>
        <p:txBody>
          <a:bodyPr>
            <a:normAutofit/>
          </a:bodyPr>
          <a:lstStyle/>
          <a:p>
            <a:pPr>
              <a:buClr>
                <a:srgbClr val="ABBA52"/>
              </a:buClr>
            </a:pPr>
            <a:r>
              <a:rPr lang="en-US" sz="2400" dirty="0" smtClean="0"/>
              <a:t>You and your family may utilize this service with as many different issues throughout the year as necessary.</a:t>
            </a:r>
          </a:p>
          <a:p>
            <a:pPr>
              <a:buClr>
                <a:srgbClr val="ABBA52"/>
              </a:buClr>
            </a:pPr>
            <a:r>
              <a:rPr lang="en-US" sz="2400" dirty="0" smtClean="0"/>
              <a:t>Your visits to CFLR, Inc. EAP and the EAP Office are free to you, your employer is providing this as a health benefit.</a:t>
            </a:r>
          </a:p>
          <a:p>
            <a:pPr>
              <a:buClr>
                <a:srgbClr val="ABBA52"/>
              </a:buClr>
            </a:pPr>
            <a:r>
              <a:rPr lang="en-US" sz="2400" dirty="0"/>
              <a:t>CFLR, Inc. EAP provides </a:t>
            </a:r>
            <a:r>
              <a:rPr lang="en-US" sz="2400" dirty="0">
                <a:solidFill>
                  <a:srgbClr val="6D9E4C"/>
                </a:solidFill>
              </a:rPr>
              <a:t>short-term</a:t>
            </a:r>
            <a:r>
              <a:rPr lang="en-US" sz="2400" dirty="0"/>
              <a:t> counseling services.  Some problems may require long term (more than about seven sessions per issue) interventions and help.  In this case a Counselor </a:t>
            </a:r>
            <a:r>
              <a:rPr lang="en-US" sz="2400" dirty="0" smtClean="0"/>
              <a:t>will refer out to a specialist in the community. Outside services may require a fee.</a:t>
            </a:r>
            <a:endParaRPr lang="en-US" sz="2400" dirty="0"/>
          </a:p>
          <a:p>
            <a:pPr marL="18288" indent="0">
              <a:buClr>
                <a:srgbClr val="ABBA52"/>
              </a:buClr>
              <a:buNone/>
            </a:pPr>
            <a:endParaRPr lang="en-US" sz="2400" dirty="0"/>
          </a:p>
        </p:txBody>
      </p:sp>
    </p:spTree>
    <p:extLst>
      <p:ext uri="{BB962C8B-B14F-4D97-AF65-F5344CB8AC3E}">
        <p14:creationId xmlns:p14="http://schemas.microsoft.com/office/powerpoint/2010/main" val="2585820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43800" cy="914400"/>
          </a:xfrm>
        </p:spPr>
        <p:txBody>
          <a:bodyPr/>
          <a:lstStyle/>
          <a:p>
            <a:r>
              <a:rPr lang="en-US" dirty="0" smtClean="0">
                <a:solidFill>
                  <a:srgbClr val="6D9E4C"/>
                </a:solidFill>
              </a:rPr>
              <a:t>Your EAP Is Confidential</a:t>
            </a:r>
            <a:endParaRPr lang="en-US" dirty="0">
              <a:solidFill>
                <a:srgbClr val="6D9E4C"/>
              </a:solidFill>
            </a:endParaRPr>
          </a:p>
        </p:txBody>
      </p:sp>
      <p:sp>
        <p:nvSpPr>
          <p:cNvPr id="3" name="Content Placeholder 2"/>
          <p:cNvSpPr>
            <a:spLocks noGrp="1"/>
          </p:cNvSpPr>
          <p:nvPr>
            <p:ph idx="1"/>
          </p:nvPr>
        </p:nvSpPr>
        <p:spPr>
          <a:xfrm>
            <a:off x="990600" y="1676400"/>
            <a:ext cx="7620000" cy="4800600"/>
          </a:xfrm>
        </p:spPr>
        <p:txBody>
          <a:bodyPr/>
          <a:lstStyle/>
          <a:p>
            <a:pPr>
              <a:buClr>
                <a:srgbClr val="ABBA52"/>
              </a:buClr>
            </a:pPr>
            <a:r>
              <a:rPr lang="en-US" sz="2400" dirty="0" smtClean="0"/>
              <a:t>CFLR, Inc. EAP guarantees strict standards of privacy and confidentiality according to State and Federal guidelines unless disclosure of information is required by law or court order</a:t>
            </a:r>
            <a:r>
              <a:rPr lang="en-US" sz="2400" dirty="0"/>
              <a:t>. CFLR, Inc. EAP helps to protect your confidentially from the first phone call to the last visit and beyond</a:t>
            </a:r>
            <a:r>
              <a:rPr lang="en-US" sz="2400" dirty="0" smtClean="0"/>
              <a:t>.</a:t>
            </a:r>
          </a:p>
          <a:p>
            <a:pPr marL="18288" indent="0">
              <a:buClr>
                <a:srgbClr val="ABBA52"/>
              </a:buClr>
              <a:buNone/>
            </a:pPr>
            <a:endParaRPr lang="en-US" sz="2400" dirty="0"/>
          </a:p>
          <a:p>
            <a:pPr>
              <a:buClr>
                <a:srgbClr val="ABBA52"/>
              </a:buClr>
            </a:pPr>
            <a:r>
              <a:rPr lang="en-US" sz="2400" dirty="0"/>
              <a:t>Appointments are never booked ‘back to back’ from the same client company.  There is always a half-hour span of time in-between appointments as well to protect confidentiality.</a:t>
            </a:r>
          </a:p>
          <a:p>
            <a:pPr>
              <a:buClr>
                <a:srgbClr val="ABBA52"/>
              </a:buClr>
            </a:pPr>
            <a:endParaRPr lang="en-US" sz="2400" dirty="0" smtClean="0"/>
          </a:p>
          <a:p>
            <a:endParaRPr lang="en-US" dirty="0" smtClean="0"/>
          </a:p>
          <a:p>
            <a:endParaRPr lang="en-US" dirty="0"/>
          </a:p>
        </p:txBody>
      </p:sp>
    </p:spTree>
    <p:extLst>
      <p:ext uri="{BB962C8B-B14F-4D97-AF65-F5344CB8AC3E}">
        <p14:creationId xmlns:p14="http://schemas.microsoft.com/office/powerpoint/2010/main" val="2489676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43800" cy="914400"/>
          </a:xfrm>
        </p:spPr>
        <p:txBody>
          <a:bodyPr/>
          <a:lstStyle/>
          <a:p>
            <a:r>
              <a:rPr lang="en-US" dirty="0" smtClean="0">
                <a:solidFill>
                  <a:srgbClr val="6D9E4C"/>
                </a:solidFill>
              </a:rPr>
              <a:t>Your EAP Is Confidential….</a:t>
            </a:r>
            <a:endParaRPr lang="en-US" dirty="0">
              <a:solidFill>
                <a:srgbClr val="6D9E4C"/>
              </a:solidFill>
            </a:endParaRPr>
          </a:p>
        </p:txBody>
      </p:sp>
      <p:sp>
        <p:nvSpPr>
          <p:cNvPr id="3" name="Content Placeholder 2"/>
          <p:cNvSpPr>
            <a:spLocks noGrp="1"/>
          </p:cNvSpPr>
          <p:nvPr>
            <p:ph idx="1"/>
          </p:nvPr>
        </p:nvSpPr>
        <p:spPr>
          <a:xfrm>
            <a:off x="990600" y="1676400"/>
            <a:ext cx="7620000" cy="4800600"/>
          </a:xfrm>
        </p:spPr>
        <p:txBody>
          <a:bodyPr>
            <a:normAutofit/>
          </a:bodyPr>
          <a:lstStyle/>
          <a:p>
            <a:pPr>
              <a:buClr>
                <a:srgbClr val="ABBA52"/>
              </a:buClr>
            </a:pPr>
            <a:r>
              <a:rPr lang="en-US" sz="2400" dirty="0" smtClean="0"/>
              <a:t>Your employer will not be informed of your visit. Supervisory Referrals require communication between the supervisor and the EAP, but this only covers attendance and compliance. </a:t>
            </a:r>
          </a:p>
          <a:p>
            <a:pPr>
              <a:buClr>
                <a:srgbClr val="ABBA52"/>
              </a:buClr>
            </a:pPr>
            <a:r>
              <a:rPr lang="en-US" sz="2400" dirty="0" smtClean="0"/>
              <a:t>Written records of all CFLR, Inc. EAP services are kept confidential.</a:t>
            </a:r>
            <a:endParaRPr lang="en-US" dirty="0" smtClean="0"/>
          </a:p>
          <a:p>
            <a:endParaRPr lang="en-US" dirty="0"/>
          </a:p>
        </p:txBody>
      </p:sp>
    </p:spTree>
    <p:extLst>
      <p:ext uri="{BB962C8B-B14F-4D97-AF65-F5344CB8AC3E}">
        <p14:creationId xmlns:p14="http://schemas.microsoft.com/office/powerpoint/2010/main" val="1465663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1219200"/>
          </a:xfrm>
        </p:spPr>
        <p:txBody>
          <a:bodyPr/>
          <a:lstStyle/>
          <a:p>
            <a:r>
              <a:rPr lang="en-US" dirty="0" smtClean="0">
                <a:solidFill>
                  <a:srgbClr val="6D9E4C"/>
                </a:solidFill>
              </a:rPr>
              <a:t>Locations</a:t>
            </a:r>
            <a:endParaRPr lang="en-US" dirty="0">
              <a:solidFill>
                <a:srgbClr val="6D9E4C"/>
              </a:solidFill>
            </a:endParaRPr>
          </a:p>
        </p:txBody>
      </p:sp>
      <p:sp>
        <p:nvSpPr>
          <p:cNvPr id="3" name="Content Placeholder 2"/>
          <p:cNvSpPr>
            <a:spLocks noGrp="1"/>
          </p:cNvSpPr>
          <p:nvPr>
            <p:ph idx="1"/>
          </p:nvPr>
        </p:nvSpPr>
        <p:spPr>
          <a:xfrm>
            <a:off x="990600" y="2286000"/>
            <a:ext cx="7696200" cy="3810000"/>
          </a:xfrm>
        </p:spPr>
        <p:txBody>
          <a:bodyPr>
            <a:normAutofit/>
          </a:bodyPr>
          <a:lstStyle/>
          <a:p>
            <a:pPr>
              <a:buClr>
                <a:srgbClr val="ABBA52"/>
              </a:buClr>
            </a:pPr>
            <a:r>
              <a:rPr lang="en-US" sz="2400" dirty="0" smtClean="0"/>
              <a:t>CFLR, Inc. EAP’s main office is located at:  502 Court Street, Suite 401, Utica NY.</a:t>
            </a:r>
          </a:p>
          <a:p>
            <a:pPr>
              <a:buClr>
                <a:srgbClr val="ABBA52"/>
              </a:buClr>
            </a:pPr>
            <a:r>
              <a:rPr lang="en-US" sz="2400" dirty="0" smtClean="0"/>
              <a:t>Satellite locations at: 205 N. Washington Street, Herkimer, NY; 414 N. James St, Rome, NY</a:t>
            </a:r>
            <a:endParaRPr lang="en-US" sz="2400" dirty="0"/>
          </a:p>
          <a:p>
            <a:pPr>
              <a:buClr>
                <a:srgbClr val="ABBA52"/>
              </a:buClr>
            </a:pPr>
            <a:r>
              <a:rPr lang="en-US" sz="2400" dirty="0" smtClean="0"/>
              <a:t>Employees located 50+ miles from the Utica, Rome or Herkimer offices can call 315.733.1726 or 1.800.729.6822  for a location near you, or refer to information from your Human Resources Department/representative.</a:t>
            </a:r>
            <a:endParaRPr lang="en-US" sz="2400" dirty="0"/>
          </a:p>
        </p:txBody>
      </p:sp>
    </p:spTree>
    <p:extLst>
      <p:ext uri="{BB962C8B-B14F-4D97-AF65-F5344CB8AC3E}">
        <p14:creationId xmlns:p14="http://schemas.microsoft.com/office/powerpoint/2010/main" val="1376014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1219200"/>
          </a:xfrm>
        </p:spPr>
        <p:txBody>
          <a:bodyPr/>
          <a:lstStyle/>
          <a:p>
            <a:r>
              <a:rPr lang="en-US" dirty="0" smtClean="0">
                <a:solidFill>
                  <a:srgbClr val="6D9E4C"/>
                </a:solidFill>
              </a:rPr>
              <a:t>What To Expect</a:t>
            </a:r>
            <a:endParaRPr lang="en-US" dirty="0">
              <a:solidFill>
                <a:srgbClr val="6D9E4C"/>
              </a:solidFill>
            </a:endParaRPr>
          </a:p>
        </p:txBody>
      </p:sp>
      <p:sp>
        <p:nvSpPr>
          <p:cNvPr id="3" name="Content Placeholder 2"/>
          <p:cNvSpPr>
            <a:spLocks noGrp="1"/>
          </p:cNvSpPr>
          <p:nvPr>
            <p:ph idx="1"/>
          </p:nvPr>
        </p:nvSpPr>
        <p:spPr>
          <a:xfrm>
            <a:off x="990600" y="2286000"/>
            <a:ext cx="7696200" cy="3810000"/>
          </a:xfrm>
        </p:spPr>
        <p:txBody>
          <a:bodyPr>
            <a:normAutofit fontScale="92500" lnSpcReduction="20000"/>
          </a:bodyPr>
          <a:lstStyle/>
          <a:p>
            <a:pPr>
              <a:buClr>
                <a:srgbClr val="ABBA52"/>
              </a:buClr>
            </a:pPr>
            <a:r>
              <a:rPr lang="en-US" sz="2400" dirty="0" smtClean="0"/>
              <a:t>EAP appointments are “by appointment only” to protect your confidentiality.  Please call to make your appointment.</a:t>
            </a:r>
          </a:p>
          <a:p>
            <a:pPr>
              <a:buClr>
                <a:srgbClr val="ABBA52"/>
              </a:buClr>
            </a:pPr>
            <a:r>
              <a:rPr lang="en-US" sz="2400" dirty="0" smtClean="0"/>
              <a:t>When you call, you will be connected to an EAP Intake Specialist.  Specialists will ask you a few questions to start your file..  </a:t>
            </a:r>
            <a:r>
              <a:rPr lang="en-US" sz="2400" dirty="0"/>
              <a:t>The Specialist will ask your name, where you work (to be sure you are covered by the EAP), and other questions to match you with a Counselor.</a:t>
            </a:r>
          </a:p>
          <a:p>
            <a:pPr>
              <a:buClr>
                <a:srgbClr val="ABBA52"/>
              </a:buClr>
            </a:pPr>
            <a:r>
              <a:rPr lang="en-US" sz="2400" dirty="0"/>
              <a:t>The Specialist will then work with your schedule and give you an appointment date and time for your first visit.</a:t>
            </a:r>
          </a:p>
          <a:p>
            <a:pPr>
              <a:buClr>
                <a:srgbClr val="ABBA52"/>
              </a:buClr>
            </a:pPr>
            <a:r>
              <a:rPr lang="en-US" sz="2400" dirty="0"/>
              <a:t>During high volume times of the year, there may be temporary delays in booking an appointment.  A Specialist may book your appointment </a:t>
            </a:r>
            <a:r>
              <a:rPr lang="en-US" sz="2400" dirty="0">
                <a:solidFill>
                  <a:srgbClr val="6D9E4C"/>
                </a:solidFill>
              </a:rPr>
              <a:t>within three business days of your call.</a:t>
            </a:r>
          </a:p>
          <a:p>
            <a:pPr>
              <a:buClr>
                <a:srgbClr val="ABBA52"/>
              </a:buClr>
            </a:pPr>
            <a:endParaRPr lang="en-US" sz="2400" dirty="0" smtClean="0"/>
          </a:p>
          <a:p>
            <a:pPr>
              <a:buClr>
                <a:srgbClr val="ABBA52"/>
              </a:buClr>
            </a:pPr>
            <a:endParaRPr lang="en-US" sz="2400" dirty="0"/>
          </a:p>
        </p:txBody>
      </p:sp>
    </p:spTree>
    <p:extLst>
      <p:ext uri="{BB962C8B-B14F-4D97-AF65-F5344CB8AC3E}">
        <p14:creationId xmlns:p14="http://schemas.microsoft.com/office/powerpoint/2010/main" val="3451257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1219200"/>
          </a:xfrm>
        </p:spPr>
        <p:txBody>
          <a:bodyPr/>
          <a:lstStyle/>
          <a:p>
            <a:r>
              <a:rPr lang="en-US" dirty="0" smtClean="0">
                <a:solidFill>
                  <a:srgbClr val="6D9E4C"/>
                </a:solidFill>
              </a:rPr>
              <a:t>What To Expect</a:t>
            </a:r>
            <a:endParaRPr lang="en-US" dirty="0">
              <a:solidFill>
                <a:srgbClr val="6D9E4C"/>
              </a:solidFill>
            </a:endParaRPr>
          </a:p>
        </p:txBody>
      </p:sp>
      <p:sp>
        <p:nvSpPr>
          <p:cNvPr id="3" name="Content Placeholder 2"/>
          <p:cNvSpPr>
            <a:spLocks noGrp="1"/>
          </p:cNvSpPr>
          <p:nvPr>
            <p:ph idx="1"/>
          </p:nvPr>
        </p:nvSpPr>
        <p:spPr>
          <a:xfrm>
            <a:off x="990600" y="2286000"/>
            <a:ext cx="7696200" cy="3810000"/>
          </a:xfrm>
        </p:spPr>
        <p:txBody>
          <a:bodyPr>
            <a:normAutofit/>
          </a:bodyPr>
          <a:lstStyle/>
          <a:p>
            <a:pPr>
              <a:buClr>
                <a:srgbClr val="ABBA52"/>
              </a:buClr>
            </a:pPr>
            <a:r>
              <a:rPr lang="en-US" sz="2400" dirty="0" smtClean="0"/>
              <a:t>Your first two appointments will be an assessment where the Counselor gets to know you and your situation.  </a:t>
            </a:r>
          </a:p>
          <a:p>
            <a:pPr>
              <a:buClr>
                <a:srgbClr val="ABBA52"/>
              </a:buClr>
            </a:pPr>
            <a:r>
              <a:rPr lang="en-US" sz="2400" dirty="0" smtClean="0"/>
              <a:t>You’ll complete some paperwork at the first session.</a:t>
            </a:r>
          </a:p>
          <a:p>
            <a:pPr>
              <a:buClr>
                <a:srgbClr val="ABBA52"/>
              </a:buClr>
            </a:pPr>
            <a:r>
              <a:rPr lang="en-US" sz="2400" dirty="0" smtClean="0"/>
              <a:t>Sessions are one hour in length.  </a:t>
            </a:r>
          </a:p>
          <a:p>
            <a:pPr>
              <a:buClr>
                <a:srgbClr val="ABBA52"/>
              </a:buClr>
            </a:pPr>
            <a:r>
              <a:rPr lang="en-US" sz="2400" dirty="0" smtClean="0"/>
              <a:t>You can choose in-person counseling or telephonic counseling…or a mix of the two (whatever works best for you</a:t>
            </a:r>
            <a:r>
              <a:rPr lang="en-US" sz="2400" dirty="0"/>
              <a:t>). Telephonic counseling lengths may vary.</a:t>
            </a:r>
          </a:p>
          <a:p>
            <a:pPr marL="18288" indent="0">
              <a:buClr>
                <a:srgbClr val="ABBA52"/>
              </a:buClr>
              <a:buNone/>
            </a:pPr>
            <a:endParaRPr lang="en-US" sz="2400" dirty="0" smtClean="0"/>
          </a:p>
          <a:p>
            <a:pPr>
              <a:buClr>
                <a:srgbClr val="ABBA52"/>
              </a:buClr>
            </a:pPr>
            <a:endParaRPr lang="en-US" sz="2400" dirty="0" smtClean="0"/>
          </a:p>
          <a:p>
            <a:pPr>
              <a:buClr>
                <a:srgbClr val="ABBA52"/>
              </a:buClr>
            </a:pPr>
            <a:endParaRPr lang="en-US" sz="2400" dirty="0"/>
          </a:p>
        </p:txBody>
      </p:sp>
    </p:spTree>
    <p:extLst>
      <p:ext uri="{BB962C8B-B14F-4D97-AF65-F5344CB8AC3E}">
        <p14:creationId xmlns:p14="http://schemas.microsoft.com/office/powerpoint/2010/main" val="38826795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1219200"/>
          </a:xfrm>
        </p:spPr>
        <p:txBody>
          <a:bodyPr/>
          <a:lstStyle/>
          <a:p>
            <a:r>
              <a:rPr lang="en-US" dirty="0" smtClean="0">
                <a:solidFill>
                  <a:srgbClr val="6D9E4C"/>
                </a:solidFill>
              </a:rPr>
              <a:t>When Is EAP Available?</a:t>
            </a:r>
            <a:endParaRPr lang="en-US" dirty="0">
              <a:solidFill>
                <a:srgbClr val="6D9E4C"/>
              </a:solidFill>
            </a:endParaRPr>
          </a:p>
        </p:txBody>
      </p:sp>
      <p:sp>
        <p:nvSpPr>
          <p:cNvPr id="3" name="Content Placeholder 2"/>
          <p:cNvSpPr>
            <a:spLocks noGrp="1"/>
          </p:cNvSpPr>
          <p:nvPr>
            <p:ph idx="1"/>
          </p:nvPr>
        </p:nvSpPr>
        <p:spPr>
          <a:xfrm>
            <a:off x="685800" y="1905000"/>
            <a:ext cx="8001000" cy="4191000"/>
          </a:xfrm>
        </p:spPr>
        <p:txBody>
          <a:bodyPr>
            <a:normAutofit fontScale="55000" lnSpcReduction="20000"/>
          </a:bodyPr>
          <a:lstStyle/>
          <a:p>
            <a:pPr>
              <a:buClr>
                <a:srgbClr val="ABBA52"/>
              </a:buClr>
            </a:pPr>
            <a:r>
              <a:rPr lang="en-US" sz="4400" dirty="0"/>
              <a:t>Mondays and Fridays from 8:30am to 4:00pm.  Tuesdays, Wednesdays, and Thursdays from 8:30am to 8:00pm.  Other appointment hours are available upon request Monday-Friday. Please call to make your appointment</a:t>
            </a:r>
          </a:p>
          <a:p>
            <a:pPr>
              <a:buClr>
                <a:srgbClr val="ABBA52"/>
              </a:buClr>
            </a:pPr>
            <a:endParaRPr lang="en-US" sz="4400" dirty="0"/>
          </a:p>
          <a:p>
            <a:pPr>
              <a:buClr>
                <a:srgbClr val="ABBA52"/>
              </a:buClr>
            </a:pPr>
            <a:r>
              <a:rPr lang="en-US" sz="4400" dirty="0"/>
              <a:t> In the case of inclement weather, an announcement of the closing of the Center for Family Life and Recovery, Inc. agency shall be posted through WKTV-Utica. Or call the office before travel in inclement weather. </a:t>
            </a:r>
          </a:p>
          <a:p>
            <a:pPr>
              <a:buClr>
                <a:srgbClr val="ABBA52"/>
              </a:buClr>
            </a:pPr>
            <a:r>
              <a:rPr lang="en-US" sz="4400" dirty="0"/>
              <a:t>Additionally, CFLR, Inc. EAP has a </a:t>
            </a:r>
            <a:r>
              <a:rPr lang="en-US" sz="4400" u="sng" dirty="0">
                <a:solidFill>
                  <a:srgbClr val="6D9E4C"/>
                </a:solidFill>
              </a:rPr>
              <a:t>24 hour live answering service</a:t>
            </a:r>
            <a:r>
              <a:rPr lang="en-US" sz="4400" dirty="0">
                <a:solidFill>
                  <a:srgbClr val="6D9E4C"/>
                </a:solidFill>
              </a:rPr>
              <a:t> </a:t>
            </a:r>
          </a:p>
          <a:p>
            <a:pPr>
              <a:buClr>
                <a:srgbClr val="ABBA52"/>
              </a:buClr>
            </a:pPr>
            <a:r>
              <a:rPr lang="en-US" sz="4400" dirty="0"/>
              <a:t>The answering service can also have the Counselor On Call contact you to talk with you about immediate issues</a:t>
            </a:r>
          </a:p>
          <a:p>
            <a:pPr marL="18288" indent="0">
              <a:buClr>
                <a:srgbClr val="ABBA52"/>
              </a:buClr>
              <a:buNone/>
            </a:pPr>
            <a:endParaRPr lang="en-US" sz="2400" dirty="0"/>
          </a:p>
        </p:txBody>
      </p:sp>
    </p:spTree>
    <p:extLst>
      <p:ext uri="{BB962C8B-B14F-4D97-AF65-F5344CB8AC3E}">
        <p14:creationId xmlns:p14="http://schemas.microsoft.com/office/powerpoint/2010/main" val="263901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1219200"/>
          </a:xfrm>
        </p:spPr>
        <p:txBody>
          <a:bodyPr/>
          <a:lstStyle/>
          <a:p>
            <a:r>
              <a:rPr lang="en-US" dirty="0" smtClean="0">
                <a:solidFill>
                  <a:srgbClr val="6D9E4C"/>
                </a:solidFill>
              </a:rPr>
              <a:t> Supervisory Referrals</a:t>
            </a:r>
            <a:endParaRPr lang="en-US" dirty="0">
              <a:solidFill>
                <a:srgbClr val="6D9E4C"/>
              </a:solidFill>
            </a:endParaRPr>
          </a:p>
        </p:txBody>
      </p:sp>
      <p:sp>
        <p:nvSpPr>
          <p:cNvPr id="3" name="Content Placeholder 2"/>
          <p:cNvSpPr>
            <a:spLocks noGrp="1"/>
          </p:cNvSpPr>
          <p:nvPr>
            <p:ph idx="1"/>
          </p:nvPr>
        </p:nvSpPr>
        <p:spPr>
          <a:xfrm>
            <a:off x="990600" y="2286000"/>
            <a:ext cx="7696200" cy="3810000"/>
          </a:xfrm>
        </p:spPr>
        <p:txBody>
          <a:bodyPr>
            <a:normAutofit/>
          </a:bodyPr>
          <a:lstStyle/>
          <a:p>
            <a:pPr>
              <a:buClr>
                <a:srgbClr val="ABBA52"/>
              </a:buClr>
            </a:pPr>
            <a:r>
              <a:rPr lang="en-US" sz="2400" dirty="0" smtClean="0"/>
              <a:t>Performance based</a:t>
            </a:r>
          </a:p>
          <a:p>
            <a:pPr>
              <a:buClr>
                <a:srgbClr val="ABBA52"/>
              </a:buClr>
            </a:pPr>
            <a:r>
              <a:rPr lang="en-US" sz="2400" dirty="0" smtClean="0"/>
              <a:t>Cannot determine termination</a:t>
            </a:r>
          </a:p>
          <a:p>
            <a:pPr>
              <a:buClr>
                <a:srgbClr val="ABBA52"/>
              </a:buClr>
            </a:pPr>
            <a:r>
              <a:rPr lang="en-US" sz="2400" dirty="0" smtClean="0"/>
              <a:t>A tool for supervisors and managers</a:t>
            </a:r>
          </a:p>
        </p:txBody>
      </p:sp>
    </p:spTree>
    <p:extLst>
      <p:ext uri="{BB962C8B-B14F-4D97-AF65-F5344CB8AC3E}">
        <p14:creationId xmlns:p14="http://schemas.microsoft.com/office/powerpoint/2010/main" val="6557233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543800" cy="1219200"/>
          </a:xfrm>
        </p:spPr>
        <p:txBody>
          <a:bodyPr/>
          <a:lstStyle/>
          <a:p>
            <a:r>
              <a:rPr lang="en-US" dirty="0" smtClean="0">
                <a:solidFill>
                  <a:srgbClr val="6D9E4C"/>
                </a:solidFill>
              </a:rPr>
              <a:t>How To Make A Supervisory Referral</a:t>
            </a:r>
            <a:endParaRPr lang="en-US" dirty="0">
              <a:solidFill>
                <a:srgbClr val="6D9E4C"/>
              </a:solidFill>
            </a:endParaRPr>
          </a:p>
        </p:txBody>
      </p:sp>
      <p:sp>
        <p:nvSpPr>
          <p:cNvPr id="3" name="Content Placeholder 2"/>
          <p:cNvSpPr>
            <a:spLocks noGrp="1"/>
          </p:cNvSpPr>
          <p:nvPr>
            <p:ph idx="1"/>
          </p:nvPr>
        </p:nvSpPr>
        <p:spPr>
          <a:xfrm>
            <a:off x="990600" y="2286000"/>
            <a:ext cx="7696200" cy="3810000"/>
          </a:xfrm>
        </p:spPr>
        <p:txBody>
          <a:bodyPr>
            <a:normAutofit fontScale="92500"/>
          </a:bodyPr>
          <a:lstStyle/>
          <a:p>
            <a:pPr>
              <a:buClr>
                <a:srgbClr val="ABBA52"/>
              </a:buClr>
            </a:pPr>
            <a:r>
              <a:rPr lang="en-US" sz="2400" dirty="0" smtClean="0"/>
              <a:t>Meet with employee-have facts at the ready and documentation to reference</a:t>
            </a:r>
          </a:p>
          <a:p>
            <a:pPr>
              <a:buClr>
                <a:srgbClr val="ABBA52"/>
              </a:buClr>
            </a:pPr>
            <a:r>
              <a:rPr lang="en-US" sz="2400" dirty="0" smtClean="0"/>
              <a:t>Explain employee is being offered the EAP as a Supervisory Referral to change behavior</a:t>
            </a:r>
          </a:p>
          <a:p>
            <a:pPr>
              <a:buClr>
                <a:srgbClr val="ABBA52"/>
              </a:buClr>
            </a:pPr>
            <a:r>
              <a:rPr lang="en-US" sz="2400" dirty="0" smtClean="0"/>
              <a:t>Confidential-Voluntary-Free</a:t>
            </a:r>
          </a:p>
          <a:p>
            <a:pPr>
              <a:buClr>
                <a:srgbClr val="ABBA52"/>
              </a:buClr>
            </a:pPr>
            <a:r>
              <a:rPr lang="en-US" sz="2400" dirty="0" smtClean="0"/>
              <a:t>Give them brochure, ask them to call EAP to set up appointment. </a:t>
            </a:r>
            <a:r>
              <a:rPr lang="en-US" sz="2400" dirty="0" smtClean="0">
                <a:effectLst>
                  <a:outerShdw blurRad="38100" dist="38100" dir="2700000" algn="tl">
                    <a:srgbClr val="000000">
                      <a:alpha val="43000"/>
                    </a:srgbClr>
                  </a:outerShdw>
                </a:effectLst>
              </a:rPr>
              <a:t>In addition if </a:t>
            </a:r>
            <a:r>
              <a:rPr lang="en-US" sz="2400" dirty="0">
                <a:effectLst>
                  <a:outerShdw blurRad="38100" dist="38100" dir="2700000" algn="tl">
                    <a:srgbClr val="000000">
                      <a:alpha val="43000"/>
                    </a:srgbClr>
                  </a:outerShdw>
                </a:effectLst>
              </a:rPr>
              <a:t>a supervisory referral appointment is made, either the supervisor or the employee can call to make the appointment. EAP encourages employee to make the appointment to empower them to make and keep appointments</a:t>
            </a:r>
            <a:endParaRPr lang="en-US" sz="2400" dirty="0" smtClean="0"/>
          </a:p>
          <a:p>
            <a:pPr marL="18288" indent="0">
              <a:buClr>
                <a:srgbClr val="ABBA52"/>
              </a:buClr>
              <a:buNone/>
            </a:pPr>
            <a:endParaRPr lang="en-US" sz="2400" dirty="0"/>
          </a:p>
        </p:txBody>
      </p:sp>
    </p:spTree>
    <p:extLst>
      <p:ext uri="{BB962C8B-B14F-4D97-AF65-F5344CB8AC3E}">
        <p14:creationId xmlns:p14="http://schemas.microsoft.com/office/powerpoint/2010/main" val="18856794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03" y="730469"/>
            <a:ext cx="9144000" cy="2058263"/>
          </a:xfrm>
          <a:prstGeom prst="rect">
            <a:avLst/>
          </a:prstGeom>
          <a:solidFill>
            <a:srgbClr val="924589">
              <a:alpha val="51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77240" y="533400"/>
            <a:ext cx="7543800" cy="2209800"/>
          </a:xfrm>
        </p:spPr>
        <p:txBody>
          <a:bodyPr/>
          <a:lstStyle/>
          <a:p>
            <a:pPr algn="ctr"/>
            <a:r>
              <a:rPr lang="en-US" sz="5500" b="1" dirty="0" smtClean="0"/>
              <a:t>Understanding EAP &amp; Supervisory Referrals</a:t>
            </a:r>
            <a:endParaRPr lang="en-US" sz="5500" b="1" dirty="0"/>
          </a:p>
        </p:txBody>
      </p:sp>
      <p:sp>
        <p:nvSpPr>
          <p:cNvPr id="6" name="Text Placeholder 1"/>
          <p:cNvSpPr txBox="1">
            <a:spLocks/>
          </p:cNvSpPr>
          <p:nvPr/>
        </p:nvSpPr>
        <p:spPr>
          <a:xfrm>
            <a:off x="2133600" y="3231049"/>
            <a:ext cx="4495800" cy="2560151"/>
          </a:xfrm>
          <a:prstGeom prst="rect">
            <a:avLst/>
          </a:prstGeom>
        </p:spPr>
        <p:txBody>
          <a:bodyPr vert="horz" lIns="91440" tIns="45720" rIns="91440" bIns="45720" rtlCol="0" anchor="ctr">
            <a:no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r>
              <a:rPr lang="en-US" sz="2400" i="1" dirty="0" smtClean="0">
                <a:solidFill>
                  <a:srgbClr val="6D9E4C"/>
                </a:solidFill>
              </a:rPr>
              <a:t>Center for Family Life and Recovery, Inc. Employee Assistance Program</a:t>
            </a:r>
          </a:p>
          <a:p>
            <a:r>
              <a:rPr lang="en-US" sz="2400" i="1" dirty="0" smtClean="0">
                <a:solidFill>
                  <a:srgbClr val="6D9E4C"/>
                </a:solidFill>
              </a:rPr>
              <a:t>Formerly Mohawk Valley Consulting Associates Employee Assistance Program </a:t>
            </a:r>
          </a:p>
          <a:p>
            <a:r>
              <a:rPr lang="en-US" sz="2400" i="1" dirty="0" smtClean="0">
                <a:solidFill>
                  <a:srgbClr val="6D9E4C"/>
                </a:solidFill>
              </a:rPr>
              <a:t>Main Office: 502 Court Street, Suite 401, Utica, NY 13502</a:t>
            </a:r>
          </a:p>
          <a:p>
            <a:r>
              <a:rPr lang="en-US" sz="2400" i="1" dirty="0" smtClean="0">
                <a:solidFill>
                  <a:srgbClr val="6D9E4C"/>
                </a:solidFill>
              </a:rPr>
              <a:t>315.733.1726 or 1.800.729.6822</a:t>
            </a:r>
            <a:endParaRPr lang="en-US" sz="2400" dirty="0">
              <a:solidFill>
                <a:srgbClr val="6D9E4C"/>
              </a:solidFill>
            </a:endParaRPr>
          </a:p>
        </p:txBody>
      </p:sp>
    </p:spTree>
    <p:extLst>
      <p:ext uri="{BB962C8B-B14F-4D97-AF65-F5344CB8AC3E}">
        <p14:creationId xmlns:p14="http://schemas.microsoft.com/office/powerpoint/2010/main" val="2784744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1219200"/>
          </a:xfrm>
        </p:spPr>
        <p:txBody>
          <a:bodyPr/>
          <a:lstStyle/>
          <a:p>
            <a:r>
              <a:rPr lang="en-US" dirty="0" smtClean="0">
                <a:solidFill>
                  <a:srgbClr val="6D9E4C"/>
                </a:solidFill>
              </a:rPr>
              <a:t>Expectations of Supervisory Referrals</a:t>
            </a:r>
            <a:endParaRPr lang="en-US" dirty="0">
              <a:solidFill>
                <a:srgbClr val="6D9E4C"/>
              </a:solidFill>
            </a:endParaRPr>
          </a:p>
        </p:txBody>
      </p:sp>
      <p:sp>
        <p:nvSpPr>
          <p:cNvPr id="3" name="Content Placeholder 2"/>
          <p:cNvSpPr>
            <a:spLocks noGrp="1"/>
          </p:cNvSpPr>
          <p:nvPr>
            <p:ph idx="1"/>
          </p:nvPr>
        </p:nvSpPr>
        <p:spPr>
          <a:xfrm>
            <a:off x="990600" y="2286000"/>
            <a:ext cx="7696200" cy="3810000"/>
          </a:xfrm>
        </p:spPr>
        <p:txBody>
          <a:bodyPr>
            <a:normAutofit/>
          </a:bodyPr>
          <a:lstStyle/>
          <a:p>
            <a:pPr>
              <a:buClr>
                <a:srgbClr val="ABBA52"/>
              </a:buClr>
            </a:pPr>
            <a:endParaRPr lang="en-US" sz="2400" dirty="0" smtClean="0"/>
          </a:p>
          <a:p>
            <a:pPr>
              <a:buClr>
                <a:srgbClr val="ABBA52"/>
              </a:buClr>
            </a:pPr>
            <a:r>
              <a:rPr lang="en-US" sz="2400" dirty="0" smtClean="0"/>
              <a:t>2-3 sessions at minimum with EAP counselor, usually one every week</a:t>
            </a:r>
          </a:p>
          <a:p>
            <a:pPr>
              <a:buClr>
                <a:srgbClr val="ABBA52"/>
              </a:buClr>
            </a:pPr>
            <a:r>
              <a:rPr lang="en-US" sz="2400" dirty="0" smtClean="0"/>
              <a:t>A chance in the performance concerns if employee is open to counseling and change</a:t>
            </a:r>
          </a:p>
          <a:p>
            <a:pPr>
              <a:buClr>
                <a:srgbClr val="ABBA52"/>
              </a:buClr>
            </a:pPr>
            <a:r>
              <a:rPr lang="en-US" sz="2400" dirty="0" smtClean="0"/>
              <a:t>A compliance or non compliance letter to HR at close of case</a:t>
            </a:r>
          </a:p>
          <a:p>
            <a:pPr>
              <a:buClr>
                <a:srgbClr val="ABBA52"/>
              </a:buClr>
            </a:pPr>
            <a:r>
              <a:rPr lang="en-US" sz="2400" dirty="0" smtClean="0"/>
              <a:t>Supervisors can request- telephonic updates from EAP counselors and release of certain information</a:t>
            </a:r>
          </a:p>
          <a:p>
            <a:pPr marL="18288" indent="0">
              <a:buClr>
                <a:srgbClr val="ABBA52"/>
              </a:buClr>
              <a:buNone/>
            </a:pPr>
            <a:endParaRPr lang="en-US" sz="2400" dirty="0"/>
          </a:p>
        </p:txBody>
      </p:sp>
    </p:spTree>
    <p:extLst>
      <p:ext uri="{BB962C8B-B14F-4D97-AF65-F5344CB8AC3E}">
        <p14:creationId xmlns:p14="http://schemas.microsoft.com/office/powerpoint/2010/main" val="19967074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51932" y="6663596"/>
            <a:ext cx="292068" cy="184666"/>
          </a:xfrm>
          <a:prstGeom prst="rect">
            <a:avLst/>
          </a:prstGeom>
          <a:noFill/>
        </p:spPr>
        <p:txBody>
          <a:bodyPr wrap="none" rtlCol="0">
            <a:spAutoFit/>
          </a:bodyPr>
          <a:lstStyle/>
          <a:p>
            <a:r>
              <a:rPr lang="en-US" sz="600" dirty="0" smtClean="0">
                <a:solidFill>
                  <a:schemeClr val="bg1">
                    <a:lumMod val="75000"/>
                    <a:lumOff val="25000"/>
                  </a:schemeClr>
                </a:solidFill>
              </a:rPr>
              <a:t>LM</a:t>
            </a:r>
            <a:endParaRPr lang="en-US" sz="600" dirty="0">
              <a:solidFill>
                <a:schemeClr val="bg1">
                  <a:lumMod val="75000"/>
                  <a:lumOff val="25000"/>
                </a:schemeClr>
              </a:solidFill>
            </a:endParaRPr>
          </a:p>
        </p:txBody>
      </p:sp>
      <p:pic>
        <p:nvPicPr>
          <p:cNvPr id="2" name="Picture 2" descr="F:\CFLR Design and Ideas\HomepageFINAL 2 6-2-12 (2)_cover phot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3" b="100000" l="100" r="100000">
                        <a14:foregroundMark x1="90728" y1="30037" x2="90728" y2="30037"/>
                        <a14:foregroundMark x1="90927" y1="36996" x2="90927" y2="36996"/>
                        <a14:foregroundMark x1="91326" y1="42125" x2="91326" y2="42125"/>
                        <a14:foregroundMark x1="91525" y1="48718" x2="91525" y2="48718"/>
                        <a14:foregroundMark x1="91625" y1="54945" x2="91625" y2="54945"/>
                      </a14:backgroundRemoval>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91" y="-76199"/>
            <a:ext cx="9553575" cy="267652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050" name="Picture 2" descr="C:\Users\Public\Pictures\Sample Pictures\CFLR Logo Screensaver 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655" y="1439487"/>
            <a:ext cx="6310745" cy="3653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9655" y="5410200"/>
            <a:ext cx="7301345"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Questions</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6412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ewareofdrugs.com/wp-content/uploads/2014/02/what-is-anxie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547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4000"/>
            <a:ext cx="9144000" cy="2058263"/>
          </a:xfrm>
          <a:prstGeom prst="rect">
            <a:avLst/>
          </a:prstGeom>
          <a:solidFill>
            <a:srgbClr val="924589">
              <a:alpha val="51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78676" y="805968"/>
            <a:ext cx="8686800" cy="1754326"/>
          </a:xfrm>
          <a:prstGeom prst="rect">
            <a:avLst/>
          </a:prstGeom>
          <a:noFill/>
        </p:spPr>
        <p:txBody>
          <a:bodyPr wrap="square" rtlCol="0" anchor="ctr">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The Employee Assistance Program?</a:t>
            </a:r>
          </a:p>
        </p:txBody>
      </p:sp>
      <p:sp>
        <p:nvSpPr>
          <p:cNvPr id="2" name="TextBox 1"/>
          <p:cNvSpPr txBox="1"/>
          <p:nvPr/>
        </p:nvSpPr>
        <p:spPr>
          <a:xfrm>
            <a:off x="0" y="2819400"/>
            <a:ext cx="9144000" cy="4370427"/>
          </a:xfrm>
          <a:prstGeom prst="rect">
            <a:avLst/>
          </a:prstGeom>
          <a:noFill/>
        </p:spPr>
        <p:txBody>
          <a:bodyPr wrap="square" rtlCol="0">
            <a:spAutoFit/>
          </a:bodyPr>
          <a:lstStyle/>
          <a:p>
            <a:pPr algn="ctr"/>
            <a:r>
              <a:rPr lang="en-US" sz="4200" dirty="0" smtClean="0">
                <a:solidFill>
                  <a:prstClr val="white"/>
                </a:solidFill>
                <a:effectLst>
                  <a:outerShdw blurRad="38100" dist="38100" dir="2700000" algn="tl">
                    <a:srgbClr val="000000">
                      <a:alpha val="43137"/>
                    </a:srgbClr>
                  </a:outerShdw>
                </a:effectLst>
                <a:ea typeface="+mj-ea"/>
                <a:cs typeface="+mj-cs"/>
              </a:rPr>
              <a:t>Your Employee Assistance Program or EAP includes short-term Counseling, Consultation, and Training </a:t>
            </a:r>
            <a:r>
              <a:rPr lang="en-US" sz="4200" dirty="0">
                <a:solidFill>
                  <a:prstClr val="white"/>
                </a:solidFill>
                <a:effectLst>
                  <a:outerShdw blurRad="38100" dist="38100" dir="2700000" algn="tl">
                    <a:srgbClr val="000000">
                      <a:alpha val="43137"/>
                    </a:srgbClr>
                  </a:outerShdw>
                </a:effectLst>
                <a:ea typeface="+mj-ea"/>
                <a:cs typeface="+mj-cs"/>
              </a:rPr>
              <a:t>S</a:t>
            </a:r>
            <a:r>
              <a:rPr lang="en-US" sz="4200" dirty="0" smtClean="0">
                <a:solidFill>
                  <a:prstClr val="white"/>
                </a:solidFill>
                <a:effectLst>
                  <a:outerShdw blurRad="38100" dist="38100" dir="2700000" algn="tl">
                    <a:srgbClr val="000000">
                      <a:alpha val="43137"/>
                    </a:srgbClr>
                  </a:outerShdw>
                </a:effectLst>
                <a:ea typeface="+mj-ea"/>
                <a:cs typeface="+mj-cs"/>
              </a:rPr>
              <a:t>ervices.</a:t>
            </a:r>
          </a:p>
          <a:p>
            <a:pPr algn="ctr"/>
            <a:r>
              <a:rPr lang="en-US" sz="2400" dirty="0">
                <a:solidFill>
                  <a:srgbClr val="6D9E4C"/>
                </a:solidFill>
              </a:rPr>
              <a:t>Assistance with life issues and problems that impede productivity at work and/or at home.</a:t>
            </a:r>
          </a:p>
          <a:p>
            <a:pPr algn="ctr"/>
            <a:endParaRPr lang="en-US" sz="2400" dirty="0" smtClean="0">
              <a:solidFill>
                <a:srgbClr val="6D9E4C"/>
              </a:solidFill>
              <a:effectLst>
                <a:outerShdw blurRad="38100" dist="38100" dir="2700000" algn="tl">
                  <a:srgbClr val="000000">
                    <a:alpha val="43137"/>
                  </a:srgbClr>
                </a:outerShdw>
              </a:effectLst>
              <a:ea typeface="+mj-ea"/>
              <a:cs typeface="+mj-cs"/>
            </a:endParaRPr>
          </a:p>
          <a:p>
            <a:pPr algn="ctr"/>
            <a:endParaRPr lang="en-US" sz="3500" dirty="0" smtClean="0">
              <a:solidFill>
                <a:prstClr val="white"/>
              </a:solidFill>
              <a:effectLst>
                <a:outerShdw blurRad="38100" dist="38100" dir="2700000" algn="tl">
                  <a:srgbClr val="000000">
                    <a:alpha val="43137"/>
                  </a:srgbClr>
                </a:outerShdw>
              </a:effectLst>
              <a:ea typeface="+mj-ea"/>
              <a:cs typeface="+mj-cs"/>
            </a:endParaRPr>
          </a:p>
          <a:p>
            <a:pPr algn="ctr"/>
            <a:endParaRPr lang="en-US" sz="3500" dirty="0">
              <a:solidFill>
                <a:prstClr val="white"/>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val="3786280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03" y="730469"/>
            <a:ext cx="9144000" cy="2058263"/>
          </a:xfrm>
          <a:prstGeom prst="rect">
            <a:avLst/>
          </a:prstGeom>
          <a:solidFill>
            <a:srgbClr val="924589">
              <a:alpha val="51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77240" y="533400"/>
            <a:ext cx="7543800" cy="2209800"/>
          </a:xfrm>
        </p:spPr>
        <p:txBody>
          <a:bodyPr/>
          <a:lstStyle/>
          <a:p>
            <a:pPr algn="ctr"/>
            <a:r>
              <a:rPr lang="en-US" b="1" dirty="0" smtClean="0">
                <a:solidFill>
                  <a:srgbClr val="6D9E4C"/>
                </a:solidFill>
              </a:rPr>
              <a:t>Let EAP </a:t>
            </a:r>
            <a:br>
              <a:rPr lang="en-US" b="1" dirty="0" smtClean="0">
                <a:solidFill>
                  <a:srgbClr val="6D9E4C"/>
                </a:solidFill>
              </a:rPr>
            </a:br>
            <a:r>
              <a:rPr lang="en-US" b="1" dirty="0" smtClean="0">
                <a:solidFill>
                  <a:srgbClr val="6D9E4C"/>
                </a:solidFill>
              </a:rPr>
              <a:t>Help You… </a:t>
            </a:r>
            <a:endParaRPr lang="en-US" b="1" dirty="0">
              <a:solidFill>
                <a:srgbClr val="6D9E4C"/>
              </a:solidFill>
            </a:endParaRPr>
          </a:p>
        </p:txBody>
      </p:sp>
      <p:sp>
        <p:nvSpPr>
          <p:cNvPr id="6" name="Text Placeholder 1"/>
          <p:cNvSpPr txBox="1">
            <a:spLocks/>
          </p:cNvSpPr>
          <p:nvPr/>
        </p:nvSpPr>
        <p:spPr>
          <a:xfrm>
            <a:off x="2133600" y="3231049"/>
            <a:ext cx="4495800" cy="3245951"/>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r>
              <a:rPr lang="en-US" dirty="0" smtClean="0"/>
              <a:t>Master’s level professionals who are trained to help with a range of problems such as but not limited to the following:</a:t>
            </a:r>
          </a:p>
          <a:p>
            <a:r>
              <a:rPr lang="en-US" dirty="0" smtClean="0"/>
              <a:t>Depression or anxiety</a:t>
            </a:r>
          </a:p>
          <a:p>
            <a:r>
              <a:rPr lang="en-US" dirty="0" smtClean="0"/>
              <a:t>Grief and bereavement</a:t>
            </a:r>
          </a:p>
          <a:p>
            <a:r>
              <a:rPr lang="en-US" dirty="0" smtClean="0"/>
              <a:t>Problems with a supervisor and/or co-worker</a:t>
            </a:r>
          </a:p>
          <a:p>
            <a:r>
              <a:rPr lang="en-US" dirty="0" smtClean="0"/>
              <a:t>Family, Marriage, and other relationship issues</a:t>
            </a:r>
          </a:p>
          <a:p>
            <a:endParaRPr lang="en-US" dirty="0"/>
          </a:p>
        </p:txBody>
      </p:sp>
    </p:spTree>
    <p:extLst>
      <p:ext uri="{BB962C8B-B14F-4D97-AF65-F5344CB8AC3E}">
        <p14:creationId xmlns:p14="http://schemas.microsoft.com/office/powerpoint/2010/main" val="597176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03" y="730469"/>
            <a:ext cx="9144000" cy="2058263"/>
          </a:xfrm>
          <a:prstGeom prst="rect">
            <a:avLst/>
          </a:prstGeom>
          <a:solidFill>
            <a:srgbClr val="924589">
              <a:alpha val="51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77240" y="533400"/>
            <a:ext cx="7543800" cy="2209800"/>
          </a:xfrm>
        </p:spPr>
        <p:txBody>
          <a:bodyPr/>
          <a:lstStyle/>
          <a:p>
            <a:pPr algn="ctr"/>
            <a:r>
              <a:rPr lang="en-US" b="1" dirty="0" smtClean="0">
                <a:solidFill>
                  <a:srgbClr val="6D9E4C"/>
                </a:solidFill>
              </a:rPr>
              <a:t>Let EAP </a:t>
            </a:r>
            <a:br>
              <a:rPr lang="en-US" b="1" dirty="0" smtClean="0">
                <a:solidFill>
                  <a:srgbClr val="6D9E4C"/>
                </a:solidFill>
              </a:rPr>
            </a:br>
            <a:r>
              <a:rPr lang="en-US" b="1" dirty="0" smtClean="0">
                <a:solidFill>
                  <a:srgbClr val="6D9E4C"/>
                </a:solidFill>
              </a:rPr>
              <a:t>Help You… </a:t>
            </a:r>
            <a:endParaRPr lang="en-US" b="1" dirty="0">
              <a:solidFill>
                <a:srgbClr val="6D9E4C"/>
              </a:solidFill>
            </a:endParaRPr>
          </a:p>
        </p:txBody>
      </p:sp>
      <p:sp>
        <p:nvSpPr>
          <p:cNvPr id="6" name="Text Placeholder 1"/>
          <p:cNvSpPr txBox="1">
            <a:spLocks/>
          </p:cNvSpPr>
          <p:nvPr/>
        </p:nvSpPr>
        <p:spPr>
          <a:xfrm>
            <a:off x="2133600" y="3231049"/>
            <a:ext cx="4495800" cy="3245951"/>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r>
              <a:rPr lang="en-US" dirty="0" smtClean="0"/>
              <a:t>Drug and alcohol addictions</a:t>
            </a:r>
          </a:p>
          <a:p>
            <a:r>
              <a:rPr lang="en-US" dirty="0" smtClean="0"/>
              <a:t>Child and adolescent issues</a:t>
            </a:r>
          </a:p>
          <a:p>
            <a:r>
              <a:rPr lang="en-US" dirty="0" smtClean="0"/>
              <a:t>Child-parent problems</a:t>
            </a:r>
          </a:p>
          <a:p>
            <a:r>
              <a:rPr lang="en-US" dirty="0" smtClean="0"/>
              <a:t>Stress related issues</a:t>
            </a:r>
          </a:p>
          <a:p>
            <a:r>
              <a:rPr lang="en-US" dirty="0" smtClean="0"/>
              <a:t>Financial and legal problems</a:t>
            </a:r>
          </a:p>
          <a:p>
            <a:r>
              <a:rPr lang="en-US" dirty="0" smtClean="0"/>
              <a:t>Other Addictions </a:t>
            </a:r>
          </a:p>
          <a:p>
            <a:r>
              <a:rPr lang="en-US" dirty="0" smtClean="0"/>
              <a:t>Marital issues</a:t>
            </a:r>
            <a:endParaRPr lang="en-US" dirty="0"/>
          </a:p>
          <a:p>
            <a:endParaRPr lang="en-US" dirty="0" smtClean="0"/>
          </a:p>
          <a:p>
            <a:endParaRPr lang="en-US" dirty="0"/>
          </a:p>
        </p:txBody>
      </p:sp>
    </p:spTree>
    <p:extLst>
      <p:ext uri="{BB962C8B-B14F-4D97-AF65-F5344CB8AC3E}">
        <p14:creationId xmlns:p14="http://schemas.microsoft.com/office/powerpoint/2010/main" val="3161433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763000" cy="1143000"/>
          </a:xfrm>
        </p:spPr>
        <p:txBody>
          <a:bodyPr/>
          <a:lstStyle/>
          <a:p>
            <a:pPr algn="ctr"/>
            <a:r>
              <a:rPr lang="en-US" dirty="0" smtClean="0">
                <a:solidFill>
                  <a:srgbClr val="6D9E4C"/>
                </a:solidFill>
              </a:rPr>
              <a:t>Why Counseling?</a:t>
            </a:r>
            <a:endParaRPr lang="en-US" dirty="0">
              <a:solidFill>
                <a:srgbClr val="6D9E4C"/>
              </a:solidFill>
            </a:endParaRPr>
          </a:p>
        </p:txBody>
      </p:sp>
      <p:sp>
        <p:nvSpPr>
          <p:cNvPr id="4" name="AutoShape 4" descr="Image result for counseling employe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userscontent2.emaze.com/images/d4e11d1f-4733-4d92-9fbb-915dfae5e75b/7ec0accc-86fa-4afe-a26e-2924b32b38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37243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251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43800" cy="2362200"/>
          </a:xfrm>
        </p:spPr>
        <p:txBody>
          <a:bodyPr/>
          <a:lstStyle/>
          <a:p>
            <a:r>
              <a:rPr lang="en-US" dirty="0" smtClean="0">
                <a:solidFill>
                  <a:srgbClr val="6D9E4C"/>
                </a:solidFill>
              </a:rPr>
              <a:t>Why Counseling?</a:t>
            </a:r>
            <a:r>
              <a:rPr lang="en-US" dirty="0" smtClean="0"/>
              <a:t/>
            </a:r>
            <a:br>
              <a:rPr lang="en-US" dirty="0" smtClean="0"/>
            </a:br>
            <a:endParaRPr lang="en-US" dirty="0"/>
          </a:p>
        </p:txBody>
      </p:sp>
      <p:sp>
        <p:nvSpPr>
          <p:cNvPr id="3" name="Content Placeholder 2"/>
          <p:cNvSpPr>
            <a:spLocks noGrp="1"/>
          </p:cNvSpPr>
          <p:nvPr>
            <p:ph idx="1"/>
          </p:nvPr>
        </p:nvSpPr>
        <p:spPr>
          <a:xfrm>
            <a:off x="990600" y="2895600"/>
            <a:ext cx="7620000" cy="3352800"/>
          </a:xfrm>
        </p:spPr>
        <p:txBody>
          <a:bodyPr/>
          <a:lstStyle/>
          <a:p>
            <a:pPr>
              <a:buClr>
                <a:srgbClr val="ABBA52"/>
              </a:buClr>
            </a:pPr>
            <a:r>
              <a:rPr lang="en-US" sz="2400" dirty="0" smtClean="0"/>
              <a:t>Counseling is a good first place to go when you don’t know where to go for help.</a:t>
            </a:r>
          </a:p>
          <a:p>
            <a:pPr>
              <a:buClr>
                <a:srgbClr val="ABBA52"/>
              </a:buClr>
            </a:pPr>
            <a:r>
              <a:rPr lang="en-US" sz="2400" dirty="0" smtClean="0"/>
              <a:t>Counselors can help you explore some of your options in your situation.</a:t>
            </a:r>
          </a:p>
          <a:p>
            <a:pPr>
              <a:buClr>
                <a:srgbClr val="ABBA52"/>
              </a:buClr>
            </a:pPr>
            <a:r>
              <a:rPr lang="en-US" sz="2400" dirty="0" smtClean="0"/>
              <a:t>A Counselor provides an unbiased perspective on your situation.</a:t>
            </a:r>
          </a:p>
          <a:p>
            <a:pPr>
              <a:buClr>
                <a:srgbClr val="ABBA52"/>
              </a:buClr>
            </a:pPr>
            <a:r>
              <a:rPr lang="en-US" sz="2400" dirty="0" smtClean="0"/>
              <a:t>A Counselor can see you and your family members together in a session to ‘talk it out.’</a:t>
            </a:r>
          </a:p>
          <a:p>
            <a:pPr>
              <a:buClr>
                <a:srgbClr val="ABBA52"/>
              </a:buClr>
            </a:pPr>
            <a:endParaRPr lang="en-US" sz="2400" dirty="0" smtClean="0"/>
          </a:p>
          <a:p>
            <a:endParaRPr lang="en-US" dirty="0" smtClean="0"/>
          </a:p>
          <a:p>
            <a:endParaRPr lang="en-US" dirty="0"/>
          </a:p>
        </p:txBody>
      </p:sp>
    </p:spTree>
    <p:extLst>
      <p:ext uri="{BB962C8B-B14F-4D97-AF65-F5344CB8AC3E}">
        <p14:creationId xmlns:p14="http://schemas.microsoft.com/office/powerpoint/2010/main" val="1496665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43800" cy="2362200"/>
          </a:xfrm>
        </p:spPr>
        <p:txBody>
          <a:bodyPr/>
          <a:lstStyle/>
          <a:p>
            <a:r>
              <a:rPr lang="en-US" dirty="0" smtClean="0">
                <a:solidFill>
                  <a:srgbClr val="6D9E4C"/>
                </a:solidFill>
              </a:rPr>
              <a:t>Does It Work?</a:t>
            </a:r>
            <a:br>
              <a:rPr lang="en-US" dirty="0" smtClean="0">
                <a:solidFill>
                  <a:srgbClr val="6D9E4C"/>
                </a:solidFill>
              </a:rPr>
            </a:br>
            <a:endParaRPr lang="en-US" dirty="0">
              <a:solidFill>
                <a:srgbClr val="6D9E4C"/>
              </a:solidFill>
            </a:endParaRPr>
          </a:p>
        </p:txBody>
      </p:sp>
      <p:sp>
        <p:nvSpPr>
          <p:cNvPr id="3" name="Content Placeholder 2"/>
          <p:cNvSpPr>
            <a:spLocks noGrp="1"/>
          </p:cNvSpPr>
          <p:nvPr>
            <p:ph idx="1"/>
          </p:nvPr>
        </p:nvSpPr>
        <p:spPr>
          <a:xfrm>
            <a:off x="990600" y="2895600"/>
            <a:ext cx="7620000" cy="3352800"/>
          </a:xfrm>
        </p:spPr>
        <p:txBody>
          <a:bodyPr/>
          <a:lstStyle/>
          <a:p>
            <a:pPr>
              <a:buClr>
                <a:srgbClr val="ABBA52"/>
              </a:buClr>
            </a:pPr>
            <a:r>
              <a:rPr lang="en-US" sz="2400" dirty="0" smtClean="0"/>
              <a:t>Counseling works for a lot of clients that are looking to make powerful, lasting change in their lives.</a:t>
            </a:r>
          </a:p>
          <a:p>
            <a:pPr>
              <a:buClr>
                <a:srgbClr val="ABBA52"/>
              </a:buClr>
            </a:pPr>
            <a:r>
              <a:rPr lang="en-US" sz="2400" dirty="0" smtClean="0"/>
              <a:t>You must be open to making change if you want to see change.</a:t>
            </a:r>
          </a:p>
          <a:p>
            <a:pPr>
              <a:buClr>
                <a:srgbClr val="ABBA52"/>
              </a:buClr>
            </a:pPr>
            <a:r>
              <a:rPr lang="en-US" sz="2400" dirty="0" smtClean="0"/>
              <a:t>Counseling empowers you to tackle issues that are troublesome to you.</a:t>
            </a:r>
          </a:p>
          <a:p>
            <a:pPr>
              <a:buClr>
                <a:srgbClr val="ABBA52"/>
              </a:buClr>
            </a:pPr>
            <a:endParaRPr lang="en-US" sz="2400" dirty="0" smtClean="0"/>
          </a:p>
          <a:p>
            <a:endParaRPr lang="en-US" dirty="0" smtClean="0"/>
          </a:p>
          <a:p>
            <a:endParaRPr lang="en-US" dirty="0"/>
          </a:p>
        </p:txBody>
      </p:sp>
    </p:spTree>
    <p:extLst>
      <p:ext uri="{BB962C8B-B14F-4D97-AF65-F5344CB8AC3E}">
        <p14:creationId xmlns:p14="http://schemas.microsoft.com/office/powerpoint/2010/main" val="2211963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1">
      <a:majorFont>
        <a:latin typeface="Goudy Old Style"/>
        <a:ea typeface=""/>
        <a:cs typeface=""/>
      </a:majorFont>
      <a:minorFont>
        <a:latin typeface="Goudy Old Style"/>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10CD3C-631E-4F1C-A569-B942CC576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Elemental</Template>
  <TotalTime>946</TotalTime>
  <Words>2199</Words>
  <Application>Microsoft Office PowerPoint</Application>
  <PresentationFormat>On-screen Show (4:3)</PresentationFormat>
  <Paragraphs>155</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Aharoni</vt:lpstr>
      <vt:lpstr>Arial</vt:lpstr>
      <vt:lpstr>Calibri</vt:lpstr>
      <vt:lpstr>Goudy Old Style</vt:lpstr>
      <vt:lpstr>Wingdings</vt:lpstr>
      <vt:lpstr>Elemental</vt:lpstr>
      <vt:lpstr>PowerPoint Presentation</vt:lpstr>
      <vt:lpstr>Understanding EAP &amp; Supervisory Referrals</vt:lpstr>
      <vt:lpstr>PowerPoint Presentation</vt:lpstr>
      <vt:lpstr>PowerPoint Presentation</vt:lpstr>
      <vt:lpstr>Let EAP  Help You… </vt:lpstr>
      <vt:lpstr>Let EAP  Help You… </vt:lpstr>
      <vt:lpstr>Why Counseling?</vt:lpstr>
      <vt:lpstr>Why Counseling? </vt:lpstr>
      <vt:lpstr>Does It Work? </vt:lpstr>
      <vt:lpstr>Who Is Covered? </vt:lpstr>
      <vt:lpstr>Voluntary, Free, Accessible</vt:lpstr>
      <vt:lpstr>Your EAP Is Confidential</vt:lpstr>
      <vt:lpstr>Your EAP Is Confidential….</vt:lpstr>
      <vt:lpstr>Locations</vt:lpstr>
      <vt:lpstr>What To Expect</vt:lpstr>
      <vt:lpstr>What To Expect</vt:lpstr>
      <vt:lpstr>When Is EAP Available?</vt:lpstr>
      <vt:lpstr> Supervisory Referrals</vt:lpstr>
      <vt:lpstr>How To Make A Supervisory Referral</vt:lpstr>
      <vt:lpstr>Expectations of Supervisory Referrals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Martin</dc:creator>
  <dc:description>Picture effects, no animation.</dc:description>
  <cp:lastModifiedBy>Cassandra Sheets</cp:lastModifiedBy>
  <cp:revision>177</cp:revision>
  <cp:lastPrinted>2013-02-21T16:13:56Z</cp:lastPrinted>
  <dcterms:created xsi:type="dcterms:W3CDTF">2012-07-18T17:10:02Z</dcterms:created>
  <dcterms:modified xsi:type="dcterms:W3CDTF">2019-02-12T19:29:43Z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TC018814409991</vt:lpwstr>
  </property>
</Properties>
</file>