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85" r:id="rId3"/>
    <p:sldId id="304" r:id="rId4"/>
    <p:sldId id="299" r:id="rId5"/>
    <p:sldId id="284" r:id="rId6"/>
    <p:sldId id="298" r:id="rId7"/>
    <p:sldId id="297" r:id="rId8"/>
    <p:sldId id="289" r:id="rId9"/>
    <p:sldId id="302" r:id="rId10"/>
    <p:sldId id="303" r:id="rId11"/>
    <p:sldId id="276" r:id="rId12"/>
    <p:sldId id="305" r:id="rId13"/>
    <p:sldId id="278" r:id="rId14"/>
    <p:sldId id="306" r:id="rId15"/>
    <p:sldId id="279" r:id="rId16"/>
    <p:sldId id="280" r:id="rId17"/>
    <p:sldId id="300" r:id="rId18"/>
    <p:sldId id="301" r:id="rId19"/>
    <p:sldId id="286" r:id="rId20"/>
    <p:sldId id="274" r:id="rId2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6" d="100"/>
          <a:sy n="106" d="100"/>
        </p:scale>
        <p:origin x="24" y="56"/>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2559" y="3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CB00A203-5E1D-439C-8C15-EF3018726F91}" type="datetimeFigureOut">
              <a:rPr lang="en-US" smtClean="0"/>
              <a:t>2/18/2019</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317E86BB-9F80-463F-BF7A-564C139D3B37}" type="slidenum">
              <a:rPr lang="en-US" smtClean="0"/>
              <a:t>‹#›</a:t>
            </a:fld>
            <a:endParaRPr lang="en-US" dirty="0"/>
          </a:p>
        </p:txBody>
      </p:sp>
    </p:spTree>
    <p:extLst>
      <p:ext uri="{BB962C8B-B14F-4D97-AF65-F5344CB8AC3E}">
        <p14:creationId xmlns:p14="http://schemas.microsoft.com/office/powerpoint/2010/main" val="33030193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E391187E-4298-4EE5-8EEB-1C87CC0BD0F6}" type="datetimeFigureOut">
              <a:rPr lang="en-US" smtClean="0"/>
              <a:t>2/18/2019</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8FB966C0-D839-4D36-9FC6-9D4E79812192}" type="slidenum">
              <a:rPr lang="en-US" smtClean="0"/>
              <a:t>‹#›</a:t>
            </a:fld>
            <a:endParaRPr lang="en-US" dirty="0"/>
          </a:p>
        </p:txBody>
      </p:sp>
    </p:spTree>
    <p:extLst>
      <p:ext uri="{BB962C8B-B14F-4D97-AF65-F5344CB8AC3E}">
        <p14:creationId xmlns:p14="http://schemas.microsoft.com/office/powerpoint/2010/main" val="303353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B966C0-D839-4D36-9FC6-9D4E79812192}" type="slidenum">
              <a:rPr lang="en-US" smtClean="0"/>
              <a:t>1</a:t>
            </a:fld>
            <a:endParaRPr lang="en-US" dirty="0"/>
          </a:p>
        </p:txBody>
      </p:sp>
    </p:spTree>
    <p:extLst>
      <p:ext uri="{BB962C8B-B14F-4D97-AF65-F5344CB8AC3E}">
        <p14:creationId xmlns:p14="http://schemas.microsoft.com/office/powerpoint/2010/main" val="153925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B966C0-D839-4D36-9FC6-9D4E79812192}" type="slidenum">
              <a:rPr lang="en-US" smtClean="0"/>
              <a:t>20</a:t>
            </a:fld>
            <a:endParaRPr lang="en-US" dirty="0"/>
          </a:p>
        </p:txBody>
      </p:sp>
    </p:spTree>
    <p:extLst>
      <p:ext uri="{BB962C8B-B14F-4D97-AF65-F5344CB8AC3E}">
        <p14:creationId xmlns:p14="http://schemas.microsoft.com/office/powerpoint/2010/main" val="242117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1848755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501441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5685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2395456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19998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688626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45682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1242854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801131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2885122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616085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55154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036553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722136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3141191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93C796B-D0E8-4BD0-823F-4F9AEFE949F9}" type="datetimeFigureOut">
              <a:rPr lang="en-US" smtClean="0"/>
              <a:t>2/18/2019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F3EA6E-BC5A-45CE-88D1-39ADB9038841}" type="slidenum">
              <a:rPr lang="en-US" smtClean="0"/>
              <a:t>‹#›</a:t>
            </a:fld>
            <a:endParaRPr lang="en-US" dirty="0"/>
          </a:p>
        </p:txBody>
      </p:sp>
    </p:spTree>
    <p:extLst>
      <p:ext uri="{BB962C8B-B14F-4D97-AF65-F5344CB8AC3E}">
        <p14:creationId xmlns:p14="http://schemas.microsoft.com/office/powerpoint/2010/main" val="228202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93C796B-D0E8-4BD0-823F-4F9AEFE949F9}" type="datetimeFigureOut">
              <a:rPr lang="en-US" smtClean="0"/>
              <a:t>2/18/2019</a:t>
            </a:fld>
            <a:endParaRPr lang="en-US" dirty="0"/>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2F3EA6E-BC5A-45CE-88D1-39ADB9038841}" type="slidenum">
              <a:rPr lang="en-US" smtClean="0"/>
              <a:t>‹#›</a:t>
            </a:fld>
            <a:endParaRPr lang="en-US" dirty="0"/>
          </a:p>
        </p:txBody>
      </p:sp>
    </p:spTree>
    <p:extLst>
      <p:ext uri="{BB962C8B-B14F-4D97-AF65-F5344CB8AC3E}">
        <p14:creationId xmlns:p14="http://schemas.microsoft.com/office/powerpoint/2010/main" val="13665777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youtu.be/_venmIH7qgg" TargetMode="External"/><Relationship Id="rId2" Type="http://schemas.openxmlformats.org/officeDocument/2006/relationships/slideLayout" Target="../slideLayouts/slideLayout2.xml"/><Relationship Id="rId1" Type="http://schemas.openxmlformats.org/officeDocument/2006/relationships/video" Target="https://www.youtube.com/embed/_venmIH7qgg" TargetMode="Externa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7.xml"/><Relationship Id="rId1" Type="http://schemas.openxmlformats.org/officeDocument/2006/relationships/video" Target="https://www.youtube.com/embed/JktXl8WqSxU" TargetMode="Externa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youtu.be/1bA-dI8fXgs" TargetMode="Externa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6.xml"/><Relationship Id="rId1" Type="http://schemas.openxmlformats.org/officeDocument/2006/relationships/video" Target="https://www.youtube.com/embed/1bA-dI8fXgs" TargetMode="Externa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www.eeoc.gov/" TargetMode="External"/><Relationship Id="rId2" Type="http://schemas.openxmlformats.org/officeDocument/2006/relationships/hyperlink" Target="http://www.dhr.ny.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video" Target="https://www.youtube.com/embed/NFzmhx97FcQ"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5486400"/>
            <a:ext cx="3581400" cy="1134036"/>
          </a:xfrm>
        </p:spPr>
        <p:txBody>
          <a:bodyPr>
            <a:normAutofit fontScale="90000"/>
          </a:bodyPr>
          <a:lstStyle/>
          <a:p>
            <a:pPr algn="ctr"/>
            <a:r>
              <a:rPr lang="en-US" sz="2800" b="1" dirty="0" smtClean="0"/>
              <a:t/>
            </a:r>
            <a:br>
              <a:rPr lang="en-US" sz="2800" b="1" dirty="0" smtClean="0"/>
            </a:br>
            <a:r>
              <a:rPr lang="en-US" sz="2800" b="1" dirty="0"/>
              <a:t/>
            </a:r>
            <a:br>
              <a:rPr lang="en-US" sz="2800" b="1" dirty="0"/>
            </a:br>
            <a:r>
              <a:rPr lang="en-US" sz="2800" b="1" dirty="0" smtClean="0">
                <a:solidFill>
                  <a:schemeClr val="tx1"/>
                </a:solidFill>
              </a:rPr>
              <a:t>Employee </a:t>
            </a:r>
            <a:br>
              <a:rPr lang="en-US" sz="2800" b="1" dirty="0" smtClean="0">
                <a:solidFill>
                  <a:schemeClr val="tx1"/>
                </a:solidFill>
              </a:rPr>
            </a:br>
            <a:r>
              <a:rPr lang="en-US" sz="2800" b="1" dirty="0" smtClean="0">
                <a:solidFill>
                  <a:schemeClr val="tx1"/>
                </a:solidFill>
              </a:rPr>
              <a:t>Assistance Program</a:t>
            </a:r>
            <a:endParaRPr lang="en-US" sz="2800" b="1" dirty="0">
              <a:solidFill>
                <a:schemeClr val="tx1"/>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76200"/>
            <a:ext cx="3296305" cy="2133600"/>
          </a:xfrm>
          <a:prstGeom prst="rect">
            <a:avLst/>
          </a:prstGeom>
          <a:effectLst>
            <a:softEdge rad="165100"/>
          </a:effectLst>
        </p:spPr>
      </p:pic>
      <p:pic>
        <p:nvPicPr>
          <p:cNvPr id="5" name="Picture 4"/>
          <p:cNvPicPr>
            <a:picLocks noChangeAspect="1"/>
          </p:cNvPicPr>
          <p:nvPr/>
        </p:nvPicPr>
        <p:blipFill>
          <a:blip r:embed="rId4"/>
          <a:stretch>
            <a:fillRect/>
          </a:stretch>
        </p:blipFill>
        <p:spPr>
          <a:xfrm>
            <a:off x="1676400" y="2285999"/>
            <a:ext cx="5488641" cy="2985175"/>
          </a:xfrm>
          <a:prstGeom prst="rect">
            <a:avLst/>
          </a:prstGeom>
          <a:scene3d>
            <a:camera prst="orthographicFront"/>
            <a:lightRig rig="threePt" dir="t"/>
          </a:scene3d>
          <a:sp3d>
            <a:bevelT prst="angle"/>
          </a:sp3d>
        </p:spPr>
      </p:pic>
    </p:spTree>
    <p:extLst>
      <p:ext uri="{BB962C8B-B14F-4D97-AF65-F5344CB8AC3E}">
        <p14:creationId xmlns:p14="http://schemas.microsoft.com/office/powerpoint/2010/main" val="1803921497"/>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627" y="2057400"/>
            <a:ext cx="6777317" cy="3508977"/>
          </a:xfrm>
        </p:spPr>
        <p:txBody>
          <a:bodyPr/>
          <a:lstStyle/>
          <a:p>
            <a:pPr marL="0" indent="0">
              <a:buNone/>
            </a:pPr>
            <a:endParaRPr lang="en-US" dirty="0" smtClean="0"/>
          </a:p>
          <a:p>
            <a:pPr marL="0" indent="0">
              <a:buNone/>
            </a:pPr>
            <a:r>
              <a:rPr lang="en-US" dirty="0">
                <a:hlinkClick r:id="rId3"/>
              </a:rPr>
              <a:t>https://youtu.be/_</a:t>
            </a:r>
            <a:r>
              <a:rPr lang="en-US" dirty="0" smtClean="0">
                <a:hlinkClick r:id="rId3"/>
              </a:rPr>
              <a:t>venmIH7qgg</a:t>
            </a:r>
            <a:endParaRPr lang="en-US" dirty="0" smtClean="0"/>
          </a:p>
          <a:p>
            <a:pPr marL="0" indent="0">
              <a:buNone/>
            </a:pPr>
            <a:endParaRPr lang="en-US" dirty="0" smtClean="0"/>
          </a:p>
        </p:txBody>
      </p:sp>
      <p:pic>
        <p:nvPicPr>
          <p:cNvPr id="5" name="Picture 4"/>
          <p:cNvPicPr>
            <a:picLocks noChangeAspect="1"/>
          </p:cNvPicPr>
          <p:nvPr/>
        </p:nvPicPr>
        <p:blipFill>
          <a:blip r:embed="rId4"/>
          <a:stretch>
            <a:fillRect/>
          </a:stretch>
        </p:blipFill>
        <p:spPr>
          <a:xfrm>
            <a:off x="5284716" y="-76200"/>
            <a:ext cx="2869049" cy="1219200"/>
          </a:xfrm>
          <a:prstGeom prst="rect">
            <a:avLst/>
          </a:prstGeom>
        </p:spPr>
      </p:pic>
      <p:sp>
        <p:nvSpPr>
          <p:cNvPr id="6" name="Title 5"/>
          <p:cNvSpPr>
            <a:spLocks noGrp="1"/>
          </p:cNvSpPr>
          <p:nvPr>
            <p:ph type="title"/>
          </p:nvPr>
        </p:nvSpPr>
        <p:spPr/>
        <p:txBody>
          <a:bodyPr>
            <a:normAutofit/>
          </a:bodyPr>
          <a:lstStyle/>
          <a:p>
            <a:r>
              <a:rPr lang="en-US" sz="2400" dirty="0" smtClean="0">
                <a:solidFill>
                  <a:schemeClr val="tx1"/>
                </a:solidFill>
              </a:rPr>
              <a:t>Quick Overview</a:t>
            </a:r>
            <a:endParaRPr lang="en-US" sz="2400" dirty="0">
              <a:solidFill>
                <a:schemeClr val="tx1"/>
              </a:solidFill>
            </a:endParaRPr>
          </a:p>
        </p:txBody>
      </p:sp>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419600"/>
            <a:ext cx="2090294" cy="145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 name="_venmIH7qgg"/>
          <p:cNvPicPr>
            <a:picLocks noRot="1" noChangeAspect="1"/>
          </p:cNvPicPr>
          <p:nvPr>
            <a:videoFile r:link="rId1"/>
          </p:nvPr>
        </p:nvPicPr>
        <p:blipFill>
          <a:blip r:embed="rId6"/>
          <a:stretch>
            <a:fillRect/>
          </a:stretch>
        </p:blipFill>
        <p:spPr>
          <a:xfrm>
            <a:off x="0" y="1039290"/>
            <a:ext cx="9144000" cy="5818710"/>
          </a:xfrm>
          <a:prstGeom prst="rect">
            <a:avLst/>
          </a:prstGeom>
        </p:spPr>
      </p:pic>
    </p:spTree>
    <p:extLst>
      <p:ext uri="{BB962C8B-B14F-4D97-AF65-F5344CB8AC3E}">
        <p14:creationId xmlns:p14="http://schemas.microsoft.com/office/powerpoint/2010/main" val="40199854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2"/>
                                        </p:tgtEl>
                                      </p:cBhvr>
                                    </p:cmd>
                                  </p:childTnLst>
                                </p:cTn>
                              </p:par>
                            </p:childTnLst>
                          </p:cTn>
                        </p:par>
                      </p:childTnLst>
                    </p:cTn>
                  </p:par>
                </p:childTnLst>
              </p:cTn>
              <p:nextCondLst>
                <p:cond evt="onClick" delay="0">
                  <p:tgtEl>
                    <p:spTgt spid="2"/>
                  </p:tgtEl>
                </p:cond>
              </p:nextCondLst>
            </p:seq>
            <p:video>
              <p:cMediaNode>
                <p:cTn id="12" fill="hold" display="0">
                  <p:stCondLst>
                    <p:cond delay="indefinite"/>
                  </p:stCondLst>
                </p:cTn>
                <p:tgtEl>
                  <p:spTgt spid="2"/>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549275" y="775662"/>
            <a:ext cx="8594725" cy="1586537"/>
          </a:xfrm>
        </p:spPr>
        <p:txBody>
          <a:bodyPr>
            <a:normAutofit/>
          </a:bodyPr>
          <a:lstStyle/>
          <a:p>
            <a:r>
              <a:rPr lang="en-US" sz="2000" b="1" dirty="0" smtClean="0">
                <a:solidFill>
                  <a:schemeClr val="bg2">
                    <a:lumMod val="50000"/>
                  </a:schemeClr>
                </a:solidFill>
              </a:rPr>
              <a:t/>
            </a:r>
            <a:br>
              <a:rPr lang="en-US" sz="2000" b="1" dirty="0" smtClean="0">
                <a:solidFill>
                  <a:schemeClr val="bg2">
                    <a:lumMod val="50000"/>
                  </a:schemeClr>
                </a:solidFill>
              </a:rPr>
            </a:br>
            <a:r>
              <a:rPr lang="en-US" sz="2400" b="1" dirty="0" smtClean="0">
                <a:solidFill>
                  <a:schemeClr val="tx1"/>
                </a:solidFill>
              </a:rPr>
              <a:t>Protected Activities</a:t>
            </a:r>
            <a:r>
              <a:rPr lang="en-US" sz="2000" b="1" dirty="0" smtClean="0">
                <a:solidFill>
                  <a:schemeClr val="bg2">
                    <a:lumMod val="50000"/>
                  </a:schemeClr>
                </a:solidFill>
              </a:rPr>
              <a:t/>
            </a:r>
            <a:br>
              <a:rPr lang="en-US" sz="2000" b="1" dirty="0" smtClean="0">
                <a:solidFill>
                  <a:schemeClr val="bg2">
                    <a:lumMod val="50000"/>
                  </a:schemeClr>
                </a:solidFill>
              </a:rPr>
            </a:br>
            <a:endParaRPr lang="en-US" sz="2400" b="1" dirty="0">
              <a:solidFill>
                <a:schemeClr val="bg2">
                  <a:lumMod val="50000"/>
                </a:schemeClr>
              </a:solidFill>
            </a:endParaRPr>
          </a:p>
        </p:txBody>
      </p:sp>
      <p:sp>
        <p:nvSpPr>
          <p:cNvPr id="6" name="Rectangle 5"/>
          <p:cNvSpPr/>
          <p:nvPr/>
        </p:nvSpPr>
        <p:spPr>
          <a:xfrm>
            <a:off x="304800" y="2004643"/>
            <a:ext cx="7286362" cy="6617196"/>
          </a:xfrm>
          <a:prstGeom prst="rect">
            <a:avLst/>
          </a:prstGeom>
        </p:spPr>
        <p:txBody>
          <a:bodyPr wrap="square">
            <a:spAutoFit/>
          </a:bodyPr>
          <a:lstStyle/>
          <a:p>
            <a:pPr>
              <a:buClr>
                <a:schemeClr val="bg2">
                  <a:lumMod val="50000"/>
                </a:schemeClr>
              </a:buClr>
              <a:buSzPct val="103000"/>
            </a:pPr>
            <a:r>
              <a:rPr lang="en-US" dirty="0" smtClean="0"/>
              <a:t>Any employee engaged in a “protected activity” is protected by law from being retaliated against.</a:t>
            </a:r>
          </a:p>
          <a:p>
            <a:pPr>
              <a:buClr>
                <a:schemeClr val="bg2">
                  <a:lumMod val="50000"/>
                </a:schemeClr>
              </a:buClr>
              <a:buSzPct val="103000"/>
            </a:pPr>
            <a:endParaRPr lang="en-US" sz="1400" dirty="0"/>
          </a:p>
          <a:p>
            <a:pPr>
              <a:buClr>
                <a:schemeClr val="bg2">
                  <a:lumMod val="50000"/>
                </a:schemeClr>
              </a:buClr>
              <a:buSzPct val="103000"/>
            </a:pPr>
            <a:r>
              <a:rPr lang="en-US" b="1" dirty="0" smtClean="0"/>
              <a:t>Protected activities include:</a:t>
            </a:r>
          </a:p>
          <a:p>
            <a:pPr marL="285750" indent="-285750">
              <a:buClr>
                <a:srgbClr val="92D050"/>
              </a:buClr>
              <a:buSzPct val="103000"/>
              <a:buFont typeface="Wingdings" panose="05000000000000000000" pitchFamily="2" charset="2"/>
              <a:buChar char="q"/>
            </a:pPr>
            <a:r>
              <a:rPr lang="en-US" dirty="0" smtClean="0"/>
              <a:t>Making a complaint about harassment or suspected harassment</a:t>
            </a:r>
          </a:p>
          <a:p>
            <a:pPr marL="285750" indent="-285750">
              <a:buClr>
                <a:srgbClr val="92D050"/>
              </a:buClr>
              <a:buSzPct val="103000"/>
              <a:buFont typeface="Wingdings" panose="05000000000000000000" pitchFamily="2" charset="2"/>
              <a:buChar char="q"/>
            </a:pPr>
            <a:r>
              <a:rPr lang="en-US" dirty="0" smtClean="0"/>
              <a:t>Providing information during an investigation</a:t>
            </a:r>
          </a:p>
          <a:p>
            <a:pPr marL="285750" indent="-285750">
              <a:buClr>
                <a:srgbClr val="92D050"/>
              </a:buClr>
              <a:buSzPct val="103000"/>
              <a:buFont typeface="Wingdings" panose="05000000000000000000" pitchFamily="2" charset="2"/>
              <a:buChar char="q"/>
            </a:pPr>
            <a:r>
              <a:rPr lang="en-US" dirty="0" smtClean="0"/>
              <a:t>Testifying in connecting with complaint</a:t>
            </a:r>
          </a:p>
          <a:p>
            <a:pPr marL="285750" indent="-285750">
              <a:buClr>
                <a:schemeClr val="bg2">
                  <a:lumMod val="50000"/>
                </a:schemeClr>
              </a:buClr>
              <a:buSzPct val="103000"/>
              <a:buFont typeface="Wingdings" panose="05000000000000000000" pitchFamily="2" charset="2"/>
              <a:buChar char="Ø"/>
            </a:pPr>
            <a:endParaRPr lang="en-US" dirty="0" smtClean="0"/>
          </a:p>
          <a:p>
            <a:pPr marL="285750" indent="-285750">
              <a:buClr>
                <a:schemeClr val="bg2">
                  <a:lumMod val="50000"/>
                </a:schemeClr>
              </a:buClr>
              <a:buSzPct val="103000"/>
              <a:buFont typeface="Courier New" panose="02070309020205020404" pitchFamily="49" charset="0"/>
              <a:buChar char="o"/>
            </a:pPr>
            <a:endParaRPr lang="en-US" dirty="0"/>
          </a:p>
          <a:p>
            <a:pPr>
              <a:buClr>
                <a:schemeClr val="bg2">
                  <a:lumMod val="50000"/>
                </a:schemeClr>
              </a:buClr>
              <a:buSzPct val="103000"/>
            </a:pPr>
            <a:r>
              <a:rPr lang="en-US" b="1" dirty="0" smtClean="0"/>
              <a:t>Retaliation</a:t>
            </a:r>
          </a:p>
          <a:p>
            <a:pPr marL="285750" indent="-285750">
              <a:buClr>
                <a:srgbClr val="92D050"/>
              </a:buClr>
              <a:buSzPct val="103000"/>
              <a:buFont typeface="Wingdings" panose="05000000000000000000" pitchFamily="2" charset="2"/>
              <a:buChar char="q"/>
            </a:pPr>
            <a:r>
              <a:rPr lang="en-US" dirty="0" smtClean="0"/>
              <a:t>Any action to alter an employee’s terms and conditions of employment because that individual engaged in protected activities.</a:t>
            </a:r>
          </a:p>
          <a:p>
            <a:pPr marL="285750" indent="-285750">
              <a:buClr>
                <a:srgbClr val="92D050"/>
              </a:buClr>
              <a:buSzPct val="103000"/>
              <a:buFont typeface="Wingdings" panose="05000000000000000000" pitchFamily="2" charset="2"/>
              <a:buChar char="q"/>
            </a:pPr>
            <a:r>
              <a:rPr lang="en-US" dirty="0" smtClean="0"/>
              <a:t>Sudden change is work schedule or work location, </a:t>
            </a:r>
            <a:r>
              <a:rPr lang="en-US" dirty="0" smtClean="0"/>
              <a:t>demotion</a:t>
            </a:r>
          </a:p>
          <a:p>
            <a:pPr marL="285750" indent="-285750">
              <a:buClr>
                <a:srgbClr val="92D050"/>
              </a:buClr>
              <a:buSzPct val="103000"/>
              <a:buFont typeface="Wingdings" panose="05000000000000000000" pitchFamily="2" charset="2"/>
              <a:buChar char="q"/>
            </a:pPr>
            <a:endParaRPr lang="en-US" dirty="0"/>
          </a:p>
          <a:p>
            <a:pPr>
              <a:buClr>
                <a:srgbClr val="92D050"/>
              </a:buClr>
              <a:buSzPct val="103000"/>
            </a:pPr>
            <a:r>
              <a:rPr lang="en-US" dirty="0" smtClean="0"/>
              <a:t>Example</a:t>
            </a:r>
            <a:endParaRPr lang="en-US" dirty="0" smtClean="0"/>
          </a:p>
          <a:p>
            <a:pPr marL="285750" indent="-285750">
              <a:buClr>
                <a:schemeClr val="bg2">
                  <a:lumMod val="50000"/>
                </a:schemeClr>
              </a:buClr>
              <a:buSzPct val="103000"/>
              <a:buFont typeface="Wingdings" panose="05000000000000000000" pitchFamily="2" charset="2"/>
              <a:buChar char="Ø"/>
            </a:pPr>
            <a:endParaRPr lang="en-US" sz="1400" dirty="0"/>
          </a:p>
          <a:p>
            <a:pPr>
              <a:buClr>
                <a:schemeClr val="bg2">
                  <a:lumMod val="50000"/>
                </a:schemeClr>
              </a:buClr>
              <a:buSzPct val="103000"/>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p:txBody>
      </p:sp>
      <p:pic>
        <p:nvPicPr>
          <p:cNvPr id="5" name="Picture 4"/>
          <p:cNvPicPr>
            <a:picLocks noChangeAspect="1"/>
          </p:cNvPicPr>
          <p:nvPr/>
        </p:nvPicPr>
        <p:blipFill>
          <a:blip r:embed="rId2"/>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4003240914"/>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JktXl8WqSxU"/>
          <p:cNvPicPr>
            <a:picLocks noRot="1" noChangeAspect="1"/>
          </p:cNvPicPr>
          <p:nvPr>
            <a:videoFile r:link="rId1"/>
          </p:nvPr>
        </p:nvPicPr>
        <p:blipFill>
          <a:blip r:embed="rId3"/>
          <a:stretch>
            <a:fillRect/>
          </a:stretch>
        </p:blipFill>
        <p:spPr>
          <a:xfrm>
            <a:off x="76200" y="990600"/>
            <a:ext cx="8839200" cy="5652434"/>
          </a:xfrm>
          <a:prstGeom prst="rect">
            <a:avLst/>
          </a:prstGeom>
        </p:spPr>
      </p:pic>
      <p:sp>
        <p:nvSpPr>
          <p:cNvPr id="4" name="Title 5"/>
          <p:cNvSpPr txBox="1">
            <a:spLocks/>
          </p:cNvSpPr>
          <p:nvPr/>
        </p:nvSpPr>
        <p:spPr>
          <a:xfrm>
            <a:off x="152400" y="101597"/>
            <a:ext cx="6347713"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dirty="0" smtClean="0">
                <a:solidFill>
                  <a:schemeClr val="tx1"/>
                </a:solidFill>
              </a:rPr>
              <a:t>Retaliation Example </a:t>
            </a:r>
            <a:endParaRPr lang="en-US" sz="2400" dirty="0">
              <a:solidFill>
                <a:schemeClr val="tx1"/>
              </a:solidFill>
            </a:endParaRPr>
          </a:p>
        </p:txBody>
      </p:sp>
      <p:pic>
        <p:nvPicPr>
          <p:cNvPr id="5" name="Picture 4"/>
          <p:cNvPicPr>
            <a:picLocks noChangeAspect="1"/>
          </p:cNvPicPr>
          <p:nvPr/>
        </p:nvPicPr>
        <p:blipFill>
          <a:blip r:embed="rId4"/>
          <a:stretch>
            <a:fillRect/>
          </a:stretch>
        </p:blipFill>
        <p:spPr>
          <a:xfrm>
            <a:off x="5486399" y="-76199"/>
            <a:ext cx="2590801" cy="1100959"/>
          </a:xfrm>
          <a:prstGeom prst="rect">
            <a:avLst/>
          </a:prstGeom>
        </p:spPr>
      </p:pic>
    </p:spTree>
    <p:extLst>
      <p:ext uri="{BB962C8B-B14F-4D97-AF65-F5344CB8AC3E}">
        <p14:creationId xmlns:p14="http://schemas.microsoft.com/office/powerpoint/2010/main" val="139702009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
                                        </p:tgtEl>
                                      </p:cBhvr>
                                    </p:cmd>
                                  </p:childTnLst>
                                </p:cTn>
                              </p:par>
                            </p:childTnLst>
                          </p:cTn>
                        </p:par>
                      </p:childTnLst>
                    </p:cTn>
                  </p:par>
                </p:childTnLst>
              </p:cTn>
              <p:nextCondLst>
                <p:cond evt="onClick" delay="0">
                  <p:tgtEl>
                    <p:spTgt spid="3"/>
                  </p:tgtEl>
                </p:cond>
              </p:nextCondLst>
            </p:seq>
            <p:video>
              <p:cMediaNode>
                <p:cTn id="7" fill="hold" display="0">
                  <p:stCondLst>
                    <p:cond delay="indefinite"/>
                  </p:stCondLst>
                </p:cTn>
                <p:tgtEl>
                  <p:spTgt spid="3"/>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457200"/>
            <a:ext cx="7543800" cy="914400"/>
          </a:xfrm>
        </p:spPr>
        <p:txBody>
          <a:bodyPr>
            <a:normAutofit fontScale="90000"/>
          </a:bodyPr>
          <a:lstStyle/>
          <a:p>
            <a:r>
              <a:rPr lang="en-US" dirty="0">
                <a:effectLst/>
              </a:rPr>
              <a:t/>
            </a:r>
            <a:br>
              <a:rPr lang="en-US" dirty="0">
                <a:effectLst/>
              </a:rPr>
            </a:br>
            <a:r>
              <a:rPr lang="en-US" sz="2700" b="1" dirty="0" smtClean="0">
                <a:solidFill>
                  <a:schemeClr val="tx1"/>
                </a:solidFill>
                <a:effectLst/>
              </a:rPr>
              <a:t>Supervisor’s Responsibility</a:t>
            </a:r>
            <a:endParaRPr lang="en-US" sz="2700" b="1" dirty="0">
              <a:solidFill>
                <a:schemeClr val="tx1"/>
              </a:solidFill>
            </a:endParaRPr>
          </a:p>
        </p:txBody>
      </p:sp>
      <p:sp>
        <p:nvSpPr>
          <p:cNvPr id="9" name="Rectangle 8"/>
          <p:cNvSpPr/>
          <p:nvPr/>
        </p:nvSpPr>
        <p:spPr>
          <a:xfrm>
            <a:off x="659219" y="1531088"/>
            <a:ext cx="7286362" cy="6463308"/>
          </a:xfrm>
          <a:prstGeom prst="rect">
            <a:avLst/>
          </a:prstGeom>
        </p:spPr>
        <p:txBody>
          <a:bodyPr wrap="square">
            <a:spAutoFit/>
          </a:bodyPr>
          <a:lstStyle/>
          <a:p>
            <a:pPr>
              <a:buClr>
                <a:schemeClr val="bg2">
                  <a:lumMod val="50000"/>
                </a:schemeClr>
              </a:buClr>
              <a:buSzPct val="103000"/>
            </a:pPr>
            <a:r>
              <a:rPr lang="en-US" dirty="0" smtClean="0"/>
              <a:t>Supervisors and managers are held to a high standard of behavior. </a:t>
            </a:r>
            <a:r>
              <a:rPr lang="en-US" b="1" dirty="0" smtClean="0"/>
              <a:t>They are:</a:t>
            </a:r>
          </a:p>
          <a:p>
            <a:pPr marL="285750" indent="-285750">
              <a:buClr>
                <a:srgbClr val="92D050"/>
              </a:buClr>
              <a:buSzPct val="103000"/>
              <a:buFont typeface="Wingdings" panose="05000000000000000000" pitchFamily="2" charset="2"/>
              <a:buChar char="q"/>
            </a:pPr>
            <a:r>
              <a:rPr lang="en-US" dirty="0" smtClean="0"/>
              <a:t>Required to report any harassment reported to them or which they observe</a:t>
            </a:r>
          </a:p>
          <a:p>
            <a:pPr marL="285750" indent="-285750">
              <a:buClr>
                <a:srgbClr val="92D050"/>
              </a:buClr>
              <a:buSzPct val="103000"/>
              <a:buFont typeface="Wingdings" panose="05000000000000000000" pitchFamily="2" charset="2"/>
              <a:buChar char="q"/>
            </a:pPr>
            <a:r>
              <a:rPr lang="en-US" dirty="0" smtClean="0"/>
              <a:t>Responsibility for any harassment or discrimination they should have known about</a:t>
            </a:r>
          </a:p>
          <a:p>
            <a:pPr marL="285750" indent="-285750">
              <a:buClr>
                <a:srgbClr val="92D050"/>
              </a:buClr>
              <a:buSzPct val="103000"/>
              <a:buFont typeface="Wingdings" panose="05000000000000000000" pitchFamily="2" charset="2"/>
              <a:buChar char="q"/>
            </a:pPr>
            <a:r>
              <a:rPr lang="en-US" dirty="0" smtClean="0"/>
              <a:t>Expected to model appropriate behavior</a:t>
            </a:r>
          </a:p>
          <a:p>
            <a:pPr>
              <a:buClr>
                <a:schemeClr val="bg2">
                  <a:lumMod val="50000"/>
                </a:schemeClr>
              </a:buClr>
              <a:buSzPct val="103000"/>
            </a:pPr>
            <a:endParaRPr lang="en-US" dirty="0"/>
          </a:p>
          <a:p>
            <a:pPr>
              <a:buClr>
                <a:schemeClr val="bg2">
                  <a:lumMod val="50000"/>
                </a:schemeClr>
              </a:buClr>
              <a:buSzPct val="103000"/>
            </a:pPr>
            <a:r>
              <a:rPr lang="en-US" b="1" dirty="0" smtClean="0"/>
              <a:t>Mandatory Reporting</a:t>
            </a:r>
          </a:p>
          <a:p>
            <a:pPr marL="285750" indent="-285750">
              <a:buClr>
                <a:srgbClr val="92D050"/>
              </a:buClr>
              <a:buSzPct val="103000"/>
              <a:buFont typeface="Wingdings" panose="05000000000000000000" pitchFamily="2" charset="2"/>
              <a:buChar char="q"/>
            </a:pPr>
            <a:r>
              <a:rPr lang="en-US" dirty="0" smtClean="0"/>
              <a:t>Supervisors must report any harassment that they observe or know of, even if no one is objecting to it.</a:t>
            </a:r>
          </a:p>
          <a:p>
            <a:pPr marL="285750" indent="-285750">
              <a:buClr>
                <a:srgbClr val="92D050"/>
              </a:buClr>
              <a:buSzPct val="103000"/>
              <a:buFont typeface="Wingdings" panose="05000000000000000000" pitchFamily="2" charset="2"/>
              <a:buChar char="q"/>
            </a:pPr>
            <a:r>
              <a:rPr lang="en-US" dirty="0" smtClean="0"/>
              <a:t>Harassment must be promptly reported to the employer</a:t>
            </a:r>
          </a:p>
          <a:p>
            <a:pPr marL="285750" indent="-285750">
              <a:buClr>
                <a:srgbClr val="92D050"/>
              </a:buClr>
              <a:buSzPct val="103000"/>
              <a:buFont typeface="Wingdings" panose="05000000000000000000" pitchFamily="2" charset="2"/>
              <a:buChar char="q"/>
            </a:pPr>
            <a:r>
              <a:rPr lang="en-US" dirty="0" smtClean="0"/>
              <a:t>Supervisors and managers will be subject to discipline for failing to report suspected sexual harassment</a:t>
            </a:r>
          </a:p>
          <a:p>
            <a:pPr marL="285750" indent="-285750">
              <a:buClr>
                <a:srgbClr val="92D050"/>
              </a:buClr>
              <a:buSzPct val="103000"/>
              <a:buFont typeface="Wingdings" panose="05000000000000000000" pitchFamily="2" charset="2"/>
              <a:buChar char="q"/>
            </a:pPr>
            <a:r>
              <a:rPr lang="en-US" dirty="0" smtClean="0"/>
              <a:t>Supervisors and mangers will also be </a:t>
            </a:r>
            <a:r>
              <a:rPr lang="en-US" dirty="0" err="1" smtClean="0"/>
              <a:t>be</a:t>
            </a:r>
            <a:r>
              <a:rPr lang="en-US" dirty="0" smtClean="0"/>
              <a:t> subject to discipline for engaging in retaliation</a:t>
            </a:r>
          </a:p>
          <a:p>
            <a:pPr marL="285750" indent="-285750">
              <a:buClr>
                <a:schemeClr val="bg2">
                  <a:lumMod val="50000"/>
                </a:schemeClr>
              </a:buClr>
              <a:buSzPct val="103000"/>
              <a:buFont typeface="Courier New" panose="02070309020205020404" pitchFamily="49" charset="0"/>
              <a:buChar char="o"/>
            </a:pPr>
            <a:r>
              <a:rPr lang="en-US" sz="1400" dirty="0" smtClean="0">
                <a:hlinkClick r:id="rId2"/>
              </a:rPr>
              <a:t>https</a:t>
            </a:r>
            <a:r>
              <a:rPr lang="en-US" sz="1400" dirty="0">
                <a:hlinkClick r:id="rId2"/>
              </a:rPr>
              <a:t>://</a:t>
            </a:r>
            <a:r>
              <a:rPr lang="en-US" sz="1400" dirty="0" smtClean="0">
                <a:hlinkClick r:id="rId2"/>
              </a:rPr>
              <a:t>youtu.be/1bA-dI8fXgs</a:t>
            </a: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a:p>
            <a:pPr marL="285750" indent="-285750">
              <a:buClr>
                <a:schemeClr val="bg2">
                  <a:lumMod val="50000"/>
                </a:schemeClr>
              </a:buClr>
              <a:buSzPct val="103000"/>
              <a:buFont typeface="Courier New" panose="02070309020205020404" pitchFamily="49" charset="0"/>
              <a:buChar char="o"/>
            </a:pPr>
            <a:endParaRPr lang="en-US" sz="1400" dirty="0" smtClean="0"/>
          </a:p>
          <a:p>
            <a:pPr marL="285750" indent="-285750">
              <a:buClr>
                <a:schemeClr val="bg2">
                  <a:lumMod val="50000"/>
                </a:schemeClr>
              </a:buClr>
              <a:buSzPct val="103000"/>
              <a:buFont typeface="Courier New" panose="02070309020205020404" pitchFamily="49" charset="0"/>
              <a:buChar char="o"/>
            </a:pPr>
            <a:endParaRPr lang="en-US" sz="1400" dirty="0"/>
          </a:p>
        </p:txBody>
      </p:sp>
      <p:pic>
        <p:nvPicPr>
          <p:cNvPr id="4" name="Picture 3"/>
          <p:cNvPicPr>
            <a:picLocks noChangeAspect="1"/>
          </p:cNvPicPr>
          <p:nvPr/>
        </p:nvPicPr>
        <p:blipFill>
          <a:blip r:embed="rId3"/>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148797277"/>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1bA-dI8fXgs"/>
          <p:cNvPicPr>
            <a:picLocks noRot="1" noChangeAspect="1"/>
          </p:cNvPicPr>
          <p:nvPr>
            <a:videoFile r:link="rId1"/>
          </p:nvPr>
        </p:nvPicPr>
        <p:blipFill>
          <a:blip r:embed="rId3"/>
          <a:stretch>
            <a:fillRect/>
          </a:stretch>
        </p:blipFill>
        <p:spPr>
          <a:xfrm>
            <a:off x="26068" y="985837"/>
            <a:ext cx="8949266" cy="5872163"/>
          </a:xfrm>
          <a:prstGeom prst="rect">
            <a:avLst/>
          </a:prstGeom>
        </p:spPr>
      </p:pic>
      <p:sp>
        <p:nvSpPr>
          <p:cNvPr id="6" name="Title 3"/>
          <p:cNvSpPr>
            <a:spLocks noGrp="1"/>
          </p:cNvSpPr>
          <p:nvPr>
            <p:ph type="title" idx="4294967295"/>
          </p:nvPr>
        </p:nvSpPr>
        <p:spPr>
          <a:xfrm>
            <a:off x="152400" y="0"/>
            <a:ext cx="8594725" cy="1586537"/>
          </a:xfrm>
        </p:spPr>
        <p:txBody>
          <a:bodyPr>
            <a:normAutofit/>
          </a:bodyPr>
          <a:lstStyle/>
          <a:p>
            <a:r>
              <a:rPr lang="en-US" sz="2000" b="1" dirty="0" smtClean="0">
                <a:solidFill>
                  <a:schemeClr val="bg2">
                    <a:lumMod val="50000"/>
                  </a:schemeClr>
                </a:solidFill>
              </a:rPr>
              <a:t/>
            </a:r>
            <a:br>
              <a:rPr lang="en-US" sz="2000" b="1" dirty="0" smtClean="0">
                <a:solidFill>
                  <a:schemeClr val="bg2">
                    <a:lumMod val="50000"/>
                  </a:schemeClr>
                </a:solidFill>
              </a:rPr>
            </a:br>
            <a:r>
              <a:rPr lang="en-US" sz="2400" b="1" dirty="0" smtClean="0">
                <a:solidFill>
                  <a:schemeClr val="tx1"/>
                </a:solidFill>
              </a:rPr>
              <a:t>Supervisory Responsibility</a:t>
            </a:r>
            <a:r>
              <a:rPr lang="en-US" sz="2000" b="1" dirty="0" smtClean="0">
                <a:solidFill>
                  <a:schemeClr val="bg2">
                    <a:lumMod val="50000"/>
                  </a:schemeClr>
                </a:solidFill>
              </a:rPr>
              <a:t/>
            </a:r>
            <a:br>
              <a:rPr lang="en-US" sz="2000" b="1" dirty="0" smtClean="0">
                <a:solidFill>
                  <a:schemeClr val="bg2">
                    <a:lumMod val="50000"/>
                  </a:schemeClr>
                </a:solidFill>
              </a:rPr>
            </a:br>
            <a:endParaRPr lang="en-US" sz="2400" b="1" dirty="0">
              <a:solidFill>
                <a:schemeClr val="bg2">
                  <a:lumMod val="50000"/>
                </a:schemeClr>
              </a:solidFill>
            </a:endParaRPr>
          </a:p>
        </p:txBody>
      </p:sp>
      <p:pic>
        <p:nvPicPr>
          <p:cNvPr id="7" name="Picture 6"/>
          <p:cNvPicPr>
            <a:picLocks noChangeAspect="1"/>
          </p:cNvPicPr>
          <p:nvPr/>
        </p:nvPicPr>
        <p:blipFill>
          <a:blip r:embed="rId4"/>
          <a:stretch>
            <a:fillRect/>
          </a:stretch>
        </p:blipFill>
        <p:spPr>
          <a:xfrm>
            <a:off x="5486399" y="-76199"/>
            <a:ext cx="2590801" cy="1100959"/>
          </a:xfrm>
          <a:prstGeom prst="rect">
            <a:avLst/>
          </a:prstGeom>
        </p:spPr>
      </p:pic>
    </p:spTree>
    <p:extLst>
      <p:ext uri="{BB962C8B-B14F-4D97-AF65-F5344CB8AC3E}">
        <p14:creationId xmlns:p14="http://schemas.microsoft.com/office/powerpoint/2010/main" val="106009941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p:cTn id="7" fill="hold" display="0">
                  <p:stCondLst>
                    <p:cond delay="indefinite"/>
                  </p:stCondLst>
                </p:cTn>
                <p:tgtEl>
                  <p:spTgt spid="5"/>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952500"/>
            <a:ext cx="7543800" cy="533400"/>
          </a:xfrm>
        </p:spPr>
        <p:txBody>
          <a:bodyPr>
            <a:normAutofit/>
          </a:bodyPr>
          <a:lstStyle/>
          <a:p>
            <a:r>
              <a:rPr lang="en-US" sz="2400" b="1" dirty="0" smtClean="0">
                <a:solidFill>
                  <a:schemeClr val="tx1"/>
                </a:solidFill>
              </a:rPr>
              <a:t>What Should I Do If I Am Harassed?</a:t>
            </a:r>
            <a:endParaRPr lang="en-US" sz="2400" b="1" dirty="0">
              <a:solidFill>
                <a:schemeClr val="tx1"/>
              </a:solidFill>
            </a:endParaRPr>
          </a:p>
        </p:txBody>
      </p:sp>
      <p:sp>
        <p:nvSpPr>
          <p:cNvPr id="5" name="Rectangle 4"/>
          <p:cNvSpPr/>
          <p:nvPr/>
        </p:nvSpPr>
        <p:spPr>
          <a:xfrm>
            <a:off x="228600" y="1600200"/>
            <a:ext cx="7848600" cy="4924425"/>
          </a:xfrm>
          <a:prstGeom prst="rect">
            <a:avLst/>
          </a:prstGeom>
        </p:spPr>
        <p:txBody>
          <a:bodyPr wrap="square">
            <a:spAutoFit/>
          </a:bodyPr>
          <a:lstStyle/>
          <a:p>
            <a:pPr marL="285750" indent="-285750">
              <a:buClr>
                <a:srgbClr val="92D050"/>
              </a:buClr>
              <a:buFont typeface="Wingdings" panose="05000000000000000000" pitchFamily="2" charset="2"/>
              <a:buChar char="q"/>
            </a:pPr>
            <a:r>
              <a:rPr lang="en-US" dirty="0" smtClean="0"/>
              <a:t>Follow policy and procedure of your company</a:t>
            </a:r>
          </a:p>
          <a:p>
            <a:pPr marL="285750" indent="-285750">
              <a:buClr>
                <a:srgbClr val="92D050"/>
              </a:buClr>
              <a:buFont typeface="Wingdings" panose="05000000000000000000" pitchFamily="2" charset="2"/>
              <a:buChar char="q"/>
            </a:pPr>
            <a:r>
              <a:rPr lang="en-US" dirty="0" smtClean="0"/>
              <a:t>Reach out to, Human Resources, Supervisor/Manager</a:t>
            </a:r>
          </a:p>
          <a:p>
            <a:pPr marL="285750" indent="-285750">
              <a:buClr>
                <a:srgbClr val="92D050"/>
              </a:buClr>
              <a:buFont typeface="Wingdings" panose="05000000000000000000" pitchFamily="2" charset="2"/>
              <a:buChar char="q"/>
            </a:pPr>
            <a:endParaRPr lang="en-US" dirty="0" smtClean="0"/>
          </a:p>
          <a:p>
            <a:pPr marL="285750" indent="-285750">
              <a:buClr>
                <a:srgbClr val="92D050"/>
              </a:buClr>
              <a:buFont typeface="Wingdings" panose="05000000000000000000" pitchFamily="2" charset="2"/>
              <a:buChar char="q"/>
            </a:pPr>
            <a:r>
              <a:rPr lang="en-US" dirty="0" smtClean="0"/>
              <a:t>In writing using a complaint form.</a:t>
            </a:r>
          </a:p>
          <a:p>
            <a:pPr marL="285750" indent="-285750">
              <a:buClr>
                <a:srgbClr val="92D050"/>
              </a:buClr>
              <a:buFont typeface="Wingdings" panose="05000000000000000000" pitchFamily="2" charset="2"/>
              <a:buChar char="q"/>
            </a:pPr>
            <a:r>
              <a:rPr lang="en-US" dirty="0" smtClean="0"/>
              <a:t>Can be made verbally</a:t>
            </a:r>
          </a:p>
          <a:p>
            <a:endParaRPr lang="en-US" dirty="0"/>
          </a:p>
          <a:p>
            <a:pPr>
              <a:buClr>
                <a:schemeClr val="accent1"/>
              </a:buClr>
            </a:pPr>
            <a:r>
              <a:rPr lang="en-US" sz="2000" b="1" dirty="0" smtClean="0"/>
              <a:t>What if I witness Sexual Harassment</a:t>
            </a:r>
          </a:p>
          <a:p>
            <a:pPr marL="285750" indent="-285750">
              <a:buClr>
                <a:schemeClr val="accent1"/>
              </a:buClr>
              <a:buFont typeface="Courier New" panose="02070309020205020404" pitchFamily="49" charset="0"/>
              <a:buChar char="o"/>
            </a:pPr>
            <a:endParaRPr lang="en-US" dirty="0"/>
          </a:p>
          <a:p>
            <a:pPr marL="285750" indent="-285750">
              <a:buClr>
                <a:schemeClr val="accent1"/>
              </a:buClr>
              <a:buFont typeface="Wingdings" panose="05000000000000000000" pitchFamily="2" charset="2"/>
              <a:buChar char="q"/>
            </a:pPr>
            <a:r>
              <a:rPr lang="en-US" dirty="0"/>
              <a:t>Anyone who witnesses or becomes aware of potential instances of sexual harassment should report it to a supervisor, manager</a:t>
            </a:r>
          </a:p>
          <a:p>
            <a:pPr marL="285750" indent="-285750">
              <a:buClr>
                <a:srgbClr val="92D050"/>
              </a:buClr>
              <a:buFont typeface="Wingdings" panose="05000000000000000000" pitchFamily="2" charset="2"/>
              <a:buChar char="q"/>
            </a:pPr>
            <a:r>
              <a:rPr lang="en-US" dirty="0"/>
              <a:t>It is unlawful for an employer to retaliate against you for reporting suspected sexual harassment or assisting in any investigation.</a:t>
            </a:r>
          </a:p>
          <a:p>
            <a:pPr marL="285750" indent="-285750">
              <a:buClr>
                <a:schemeClr val="accent1"/>
              </a:buClr>
              <a:buFont typeface="Courier New" panose="02070309020205020404" pitchFamily="49" charset="0"/>
              <a:buChar char="o"/>
            </a:pPr>
            <a:endParaRPr lang="en-US" sz="1400" dirty="0" smtClean="0"/>
          </a:p>
          <a:p>
            <a:pPr marL="285750" indent="-285750">
              <a:buClr>
                <a:schemeClr val="accent1"/>
              </a:buClr>
              <a:buFont typeface="Courier New" panose="02070309020205020404" pitchFamily="49" charset="0"/>
              <a:buChar char="o"/>
            </a:pPr>
            <a:endParaRPr lang="en-US" sz="1400" dirty="0"/>
          </a:p>
          <a:p>
            <a:pPr marL="285750" indent="-285750">
              <a:buClr>
                <a:schemeClr val="accent1"/>
              </a:buClr>
              <a:buFont typeface="Courier New" panose="02070309020205020404" pitchFamily="49" charset="0"/>
              <a:buChar char="o"/>
            </a:pPr>
            <a:endParaRPr lang="en-US" sz="1400" dirty="0" smtClean="0"/>
          </a:p>
          <a:p>
            <a:pPr marL="285750" indent="-285750">
              <a:buClr>
                <a:schemeClr val="accent1"/>
              </a:buClr>
              <a:buFont typeface="Courier New" panose="02070309020205020404" pitchFamily="49" charset="0"/>
              <a:buChar char="o"/>
            </a:pPr>
            <a:endParaRPr lang="en-US" sz="1400" dirty="0"/>
          </a:p>
          <a:p>
            <a:pPr marL="285750" indent="-285750">
              <a:buClr>
                <a:schemeClr val="accent1"/>
              </a:buClr>
              <a:buFont typeface="Courier New" panose="02070309020205020404" pitchFamily="49" charset="0"/>
              <a:buChar char="o"/>
            </a:pPr>
            <a:endParaRPr lang="en-US" sz="1400" dirty="0" smtClean="0"/>
          </a:p>
          <a:p>
            <a:pPr marL="285750" indent="-285750">
              <a:buClr>
                <a:schemeClr val="accent1"/>
              </a:buClr>
              <a:buFont typeface="Courier New" panose="02070309020205020404" pitchFamily="49" charset="0"/>
              <a:buChar char="o"/>
            </a:pPr>
            <a:endParaRPr lang="en-US" sz="1400" dirty="0" smtClean="0"/>
          </a:p>
          <a:p>
            <a:endParaRPr lang="en-US" sz="1400" dirty="0" smtClean="0"/>
          </a:p>
        </p:txBody>
      </p:sp>
      <p:pic>
        <p:nvPicPr>
          <p:cNvPr id="6" name="Picture 5"/>
          <p:cNvPicPr>
            <a:picLocks noChangeAspect="1"/>
          </p:cNvPicPr>
          <p:nvPr/>
        </p:nvPicPr>
        <p:blipFill>
          <a:blip r:embed="rId2"/>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89291508"/>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19503"/>
            <a:ext cx="7543800" cy="609600"/>
          </a:xfrm>
        </p:spPr>
        <p:txBody>
          <a:bodyPr>
            <a:normAutofit/>
          </a:bodyPr>
          <a:lstStyle/>
          <a:p>
            <a:r>
              <a:rPr lang="en-US" sz="2400" b="1" dirty="0" smtClean="0">
                <a:solidFill>
                  <a:schemeClr val="tx1"/>
                </a:solidFill>
                <a:effectLst/>
              </a:rPr>
              <a:t>Summary, Investigation and Corrective Action</a:t>
            </a:r>
            <a:endParaRPr lang="en-US" sz="2400" b="1" dirty="0">
              <a:solidFill>
                <a:schemeClr val="tx1"/>
              </a:solidFill>
            </a:endParaRPr>
          </a:p>
        </p:txBody>
      </p:sp>
      <p:sp>
        <p:nvSpPr>
          <p:cNvPr id="3" name="Rectangle 2"/>
          <p:cNvSpPr/>
          <p:nvPr/>
        </p:nvSpPr>
        <p:spPr>
          <a:xfrm>
            <a:off x="304800" y="1447800"/>
            <a:ext cx="7162800" cy="7048083"/>
          </a:xfrm>
          <a:prstGeom prst="rect">
            <a:avLst/>
          </a:prstGeom>
        </p:spPr>
        <p:txBody>
          <a:bodyPr wrap="square">
            <a:spAutoFit/>
          </a:bodyPr>
          <a:lstStyle/>
          <a:p>
            <a:pPr marL="285750" indent="-285750">
              <a:buClr>
                <a:srgbClr val="92D050"/>
              </a:buClr>
              <a:buFont typeface="Wingdings" panose="05000000000000000000" pitchFamily="2" charset="2"/>
              <a:buChar char="q"/>
            </a:pPr>
            <a:r>
              <a:rPr lang="en-US" dirty="0" smtClean="0"/>
              <a:t>Anyone who witnesses or becomes aware of potential instances of sexual harassment should report it to a supervisor, manager</a:t>
            </a:r>
          </a:p>
          <a:p>
            <a:pPr>
              <a:buClr>
                <a:srgbClr val="92D050"/>
              </a:buClr>
            </a:pPr>
            <a:endParaRPr lang="en-US" dirty="0" smtClean="0"/>
          </a:p>
          <a:p>
            <a:pPr marL="285750" indent="-285750">
              <a:buClr>
                <a:srgbClr val="92D050"/>
              </a:buClr>
              <a:buFont typeface="Wingdings" panose="05000000000000000000" pitchFamily="2" charset="2"/>
              <a:buChar char="q"/>
            </a:pPr>
            <a:r>
              <a:rPr lang="en-US" dirty="0" smtClean="0"/>
              <a:t>It is unlawful for an employer to retaliate against you for reporting suspected sexual harassment </a:t>
            </a:r>
            <a:r>
              <a:rPr lang="en-US" dirty="0"/>
              <a:t>o</a:t>
            </a:r>
            <a:r>
              <a:rPr lang="en-US" dirty="0" smtClean="0"/>
              <a:t>r assisting in any investigation.</a:t>
            </a:r>
          </a:p>
          <a:p>
            <a:pPr>
              <a:buClr>
                <a:srgbClr val="92D050"/>
              </a:buClr>
            </a:pPr>
            <a:endParaRPr lang="en-US" dirty="0" smtClean="0"/>
          </a:p>
          <a:p>
            <a:pPr marL="285750" indent="-285750">
              <a:buClr>
                <a:srgbClr val="92D050"/>
              </a:buClr>
              <a:buFont typeface="Wingdings" panose="05000000000000000000" pitchFamily="2" charset="2"/>
              <a:buChar char="q"/>
            </a:pPr>
            <a:r>
              <a:rPr lang="en-US" dirty="0" smtClean="0"/>
              <a:t>Anyone who engages in sexual harassment or retaliation will be subject to remedial and/or disciplinary action.</a:t>
            </a:r>
          </a:p>
          <a:p>
            <a:pPr>
              <a:buClr>
                <a:srgbClr val="92D050"/>
              </a:buClr>
            </a:pPr>
            <a:endParaRPr lang="en-US" dirty="0" smtClean="0"/>
          </a:p>
          <a:p>
            <a:pPr marL="285750" indent="-285750">
              <a:buClr>
                <a:srgbClr val="92D050"/>
              </a:buClr>
              <a:buFont typeface="Wingdings" panose="05000000000000000000" pitchFamily="2" charset="2"/>
              <a:buChar char="q"/>
            </a:pPr>
            <a:r>
              <a:rPr lang="en-US" dirty="0" smtClean="0"/>
              <a:t>An investigation will be kept confidential to the extent possible.</a:t>
            </a:r>
          </a:p>
          <a:p>
            <a:pPr>
              <a:buClr>
                <a:srgbClr val="92D050"/>
              </a:buClr>
            </a:pPr>
            <a:endParaRPr lang="en-US" dirty="0" smtClean="0"/>
          </a:p>
          <a:p>
            <a:pPr marL="285750" indent="-285750">
              <a:buClr>
                <a:srgbClr val="92D050"/>
              </a:buClr>
              <a:buFont typeface="Wingdings" panose="05000000000000000000" pitchFamily="2" charset="2"/>
              <a:buChar char="q"/>
            </a:pPr>
            <a:r>
              <a:rPr lang="en-US" dirty="0" smtClean="0"/>
              <a:t>Any employee may be required to cooperate as needed in an investigation.</a:t>
            </a:r>
          </a:p>
          <a:p>
            <a:pPr marL="285750" indent="-285750">
              <a:buClr>
                <a:srgbClr val="92D050"/>
              </a:buClr>
              <a:buFont typeface="Wingdings" panose="05000000000000000000" pitchFamily="2" charset="2"/>
              <a:buChar char="q"/>
            </a:pPr>
            <a:endParaRPr lang="en-US" dirty="0"/>
          </a:p>
          <a:p>
            <a:pPr marL="285750" indent="-285750">
              <a:buClr>
                <a:srgbClr val="92D050"/>
              </a:buClr>
              <a:buFont typeface="Wingdings" panose="05000000000000000000" pitchFamily="2" charset="2"/>
              <a:buChar char="q"/>
            </a:pPr>
            <a:r>
              <a:rPr lang="en-US" dirty="0" smtClean="0"/>
              <a:t>Investigation process will be conducted by Company designee, documents, calls, emails will be reviewed and obtained. Interviews will be conducted. Final determination will be then communication to the complainant.</a:t>
            </a:r>
          </a:p>
          <a:p>
            <a:pPr>
              <a:buClr>
                <a:srgbClr val="92D050"/>
              </a:buClr>
            </a:pPr>
            <a:endParaRPr lang="en-US" dirty="0"/>
          </a:p>
          <a:p>
            <a:pPr>
              <a:buClr>
                <a:srgbClr val="92D050"/>
              </a:buClr>
            </a:pPr>
            <a:endParaRPr lang="en-US" dirty="0" smtClean="0"/>
          </a:p>
          <a:p>
            <a:pPr marL="285750" indent="-285750">
              <a:buClr>
                <a:srgbClr val="92D050"/>
              </a:buClr>
              <a:buFont typeface="Wingdings" panose="05000000000000000000" pitchFamily="2" charset="2"/>
              <a:buChar char="q"/>
            </a:pPr>
            <a:endParaRPr lang="en-US" dirty="0"/>
          </a:p>
          <a:p>
            <a:pPr marL="285750" indent="-285750">
              <a:buFont typeface="Wingdings" panose="05000000000000000000" pitchFamily="2" charset="2"/>
              <a:buChar char="ü"/>
            </a:pPr>
            <a:endParaRPr lang="en-US" sz="1400" dirty="0" smtClean="0"/>
          </a:p>
          <a:p>
            <a:pPr marL="285750" indent="-285750">
              <a:buFont typeface="Wingdings" panose="05000000000000000000" pitchFamily="2" charset="2"/>
              <a:buChar char="ü"/>
            </a:pPr>
            <a:endParaRPr lang="en-US" sz="1400" dirty="0"/>
          </a:p>
          <a:p>
            <a:pPr marL="285750" indent="-285750">
              <a:buFont typeface="Wingdings" panose="05000000000000000000" pitchFamily="2" charset="2"/>
              <a:buChar char="ü"/>
            </a:pPr>
            <a:endParaRPr lang="en-US" sz="1400" dirty="0" smtClean="0"/>
          </a:p>
          <a:p>
            <a:pPr marL="285750" indent="-285750">
              <a:buFont typeface="Wingdings" panose="05000000000000000000" pitchFamily="2" charset="2"/>
              <a:buChar char="ü"/>
            </a:pPr>
            <a:endParaRPr lang="en-US" sz="1400" dirty="0" smtClean="0"/>
          </a:p>
        </p:txBody>
      </p:sp>
      <p:pic>
        <p:nvPicPr>
          <p:cNvPr id="4" name="Picture 3"/>
          <p:cNvPicPr>
            <a:picLocks noChangeAspect="1"/>
          </p:cNvPicPr>
          <p:nvPr/>
        </p:nvPicPr>
        <p:blipFill>
          <a:blip r:embed="rId2"/>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65558182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024744" cy="1143000"/>
          </a:xfrm>
        </p:spPr>
        <p:txBody>
          <a:bodyPr>
            <a:noAutofit/>
          </a:bodyPr>
          <a:lstStyle/>
          <a:p>
            <a:r>
              <a:rPr lang="en-US" sz="2400" b="1" dirty="0">
                <a:solidFill>
                  <a:schemeClr val="tx1"/>
                </a:solidFill>
              </a:rPr>
              <a:t>Defining a Good </a:t>
            </a:r>
            <a:r>
              <a:rPr lang="en-US" sz="2400" b="1" dirty="0" smtClean="0">
                <a:solidFill>
                  <a:schemeClr val="tx1"/>
                </a:solidFill>
              </a:rPr>
              <a:t>Working Relationship</a:t>
            </a:r>
            <a:r>
              <a:rPr lang="en-US" sz="2400" b="1" dirty="0">
                <a:solidFill>
                  <a:schemeClr val="tx1"/>
                </a:solidFill>
              </a:rPr>
              <a:t>:</a:t>
            </a:r>
            <a:r>
              <a:rPr lang="en-US" sz="2400" b="1" dirty="0"/>
              <a:t/>
            </a:r>
            <a:br>
              <a:rPr lang="en-US" sz="2400" b="1" dirty="0"/>
            </a:br>
            <a:r>
              <a:rPr lang="en-US" sz="2400" b="1" dirty="0"/>
              <a:t/>
            </a:r>
            <a:br>
              <a:rPr lang="en-US" sz="2400" b="1" dirty="0"/>
            </a:br>
            <a:r>
              <a:rPr lang="en-US" sz="2000" dirty="0">
                <a:solidFill>
                  <a:schemeClr val="bg2">
                    <a:lumMod val="50000"/>
                  </a:schemeClr>
                </a:solidFill>
              </a:rPr>
              <a:t>There are several characteristics that make up good, healthy working relationships:</a:t>
            </a:r>
          </a:p>
        </p:txBody>
      </p:sp>
      <p:sp>
        <p:nvSpPr>
          <p:cNvPr id="3" name="Content Placeholder 2"/>
          <p:cNvSpPr>
            <a:spLocks noGrp="1"/>
          </p:cNvSpPr>
          <p:nvPr>
            <p:ph sz="half" idx="1"/>
          </p:nvPr>
        </p:nvSpPr>
        <p:spPr>
          <a:xfrm>
            <a:off x="1066800" y="2514600"/>
            <a:ext cx="3419856" cy="3493008"/>
          </a:xfrm>
        </p:spPr>
        <p:txBody>
          <a:bodyPr>
            <a:normAutofit/>
          </a:bodyPr>
          <a:lstStyle/>
          <a:p>
            <a:r>
              <a:rPr lang="en-US" sz="1200" b="1" dirty="0"/>
              <a:t>Trust</a:t>
            </a:r>
            <a:r>
              <a:rPr lang="en-US" sz="1200" dirty="0"/>
              <a:t> – This is the foundation of every good relationship. When </a:t>
            </a:r>
            <a:r>
              <a:rPr lang="en-US" sz="1200" dirty="0" smtClean="0"/>
              <a:t>you</a:t>
            </a:r>
            <a:r>
              <a:rPr lang="en-US" sz="1200" dirty="0"/>
              <a:t> </a:t>
            </a:r>
            <a:r>
              <a:rPr lang="en-US" sz="1200" dirty="0" smtClean="0"/>
              <a:t>trust</a:t>
            </a:r>
            <a:r>
              <a:rPr lang="en-US" sz="1200" dirty="0"/>
              <a:t> your team and colleagues, you form a powerful bond that helps you work </a:t>
            </a:r>
            <a:r>
              <a:rPr lang="en-US" sz="1200" dirty="0" smtClean="0"/>
              <a:t>and </a:t>
            </a:r>
            <a:r>
              <a:rPr lang="en-US" sz="1200" dirty="0"/>
              <a:t>communicate more effectively</a:t>
            </a:r>
            <a:r>
              <a:rPr lang="en-US" sz="1200" dirty="0" smtClean="0"/>
              <a:t>.</a:t>
            </a:r>
          </a:p>
          <a:p>
            <a:pPr marL="68580" indent="0">
              <a:buNone/>
            </a:pPr>
            <a:endParaRPr lang="en-US" sz="1200" dirty="0" smtClean="0"/>
          </a:p>
          <a:p>
            <a:r>
              <a:rPr lang="en-US" sz="1200" b="1" dirty="0"/>
              <a:t>Mutual Respect</a:t>
            </a:r>
            <a:r>
              <a:rPr lang="en-US" sz="1200" dirty="0"/>
              <a:t> – When you respect the people that you work with, you value their input and ideas, and they value yours</a:t>
            </a:r>
            <a:r>
              <a:rPr lang="en-US" sz="1200" dirty="0" smtClean="0"/>
              <a:t>.</a:t>
            </a:r>
          </a:p>
          <a:p>
            <a:pPr marL="68580" indent="0">
              <a:buNone/>
            </a:pPr>
            <a:endParaRPr lang="en-US" sz="1200" dirty="0" smtClean="0"/>
          </a:p>
          <a:p>
            <a:r>
              <a:rPr lang="en-US" sz="1200" b="1" dirty="0"/>
              <a:t>Mindfulness</a:t>
            </a:r>
            <a:r>
              <a:rPr lang="en-US" sz="1200" dirty="0"/>
              <a:t> – This means taking responsibility for your words and actions. </a:t>
            </a:r>
            <a:endParaRPr lang="en-US" sz="1200" dirty="0" smtClean="0"/>
          </a:p>
        </p:txBody>
      </p:sp>
      <p:sp>
        <p:nvSpPr>
          <p:cNvPr id="4" name="Content Placeholder 3"/>
          <p:cNvSpPr>
            <a:spLocks noGrp="1"/>
          </p:cNvSpPr>
          <p:nvPr>
            <p:ph sz="half" idx="2"/>
          </p:nvPr>
        </p:nvSpPr>
        <p:spPr>
          <a:xfrm>
            <a:off x="4648200" y="2514600"/>
            <a:ext cx="3419856" cy="3493008"/>
          </a:xfrm>
        </p:spPr>
        <p:txBody>
          <a:bodyPr>
            <a:normAutofit/>
          </a:bodyPr>
          <a:lstStyle/>
          <a:p>
            <a:r>
              <a:rPr lang="en-US" sz="1200" b="1" dirty="0"/>
              <a:t>Open Communication</a:t>
            </a:r>
            <a:r>
              <a:rPr lang="en-US" sz="1200" dirty="0"/>
              <a:t> </a:t>
            </a:r>
            <a:r>
              <a:rPr lang="en-US" sz="1200" dirty="0" smtClean="0"/>
              <a:t>–The </a:t>
            </a:r>
            <a:r>
              <a:rPr lang="en-US" sz="1200" dirty="0"/>
              <a:t>better and more effectively you communicate with those around you, the richer your relationships will be</a:t>
            </a:r>
            <a:r>
              <a:rPr lang="en-US" sz="1200" dirty="0" smtClean="0"/>
              <a:t>.</a:t>
            </a:r>
          </a:p>
          <a:p>
            <a:pPr marL="68580" indent="0">
              <a:buNone/>
            </a:pPr>
            <a:endParaRPr lang="en-US" sz="1200" dirty="0" smtClean="0"/>
          </a:p>
          <a:p>
            <a:r>
              <a:rPr lang="en-US" sz="1200" b="1" dirty="0">
                <a:solidFill>
                  <a:schemeClr val="tx1"/>
                </a:solidFill>
              </a:rPr>
              <a:t>Welcoming Diversity</a:t>
            </a:r>
            <a:r>
              <a:rPr lang="en-US" sz="1200" dirty="0"/>
              <a:t> – People with good relationships not only accept diverse people and opinions, but they welcome them. </a:t>
            </a:r>
          </a:p>
          <a:p>
            <a:endParaRPr lang="en-US" sz="1200" dirty="0"/>
          </a:p>
        </p:txBody>
      </p:sp>
      <p:pic>
        <p:nvPicPr>
          <p:cNvPr id="5" name="Picture 4"/>
          <p:cNvPicPr>
            <a:picLocks noChangeAspect="1"/>
          </p:cNvPicPr>
          <p:nvPr/>
        </p:nvPicPr>
        <p:blipFill>
          <a:blip r:embed="rId2"/>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141218171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024744" cy="1143000"/>
          </a:xfrm>
        </p:spPr>
        <p:txBody>
          <a:bodyPr>
            <a:noAutofit/>
          </a:bodyPr>
          <a:lstStyle/>
          <a:p>
            <a:r>
              <a:rPr lang="en-US" sz="2400" b="1" dirty="0" smtClean="0">
                <a:solidFill>
                  <a:schemeClr val="tx1"/>
                </a:solidFill>
              </a:rPr>
              <a:t>5 Characteristics of a Positive Work Environment</a:t>
            </a:r>
            <a:endParaRPr lang="en-US" sz="2000" dirty="0">
              <a:solidFill>
                <a:schemeClr val="tx1"/>
              </a:solidFill>
            </a:endParaRPr>
          </a:p>
        </p:txBody>
      </p:sp>
      <p:sp>
        <p:nvSpPr>
          <p:cNvPr id="3" name="Content Placeholder 2"/>
          <p:cNvSpPr>
            <a:spLocks noGrp="1"/>
          </p:cNvSpPr>
          <p:nvPr>
            <p:ph sz="half" idx="1"/>
          </p:nvPr>
        </p:nvSpPr>
        <p:spPr>
          <a:xfrm>
            <a:off x="609600" y="2362200"/>
            <a:ext cx="3419856" cy="3493008"/>
          </a:xfrm>
        </p:spPr>
        <p:txBody>
          <a:bodyPr>
            <a:noAutofit/>
          </a:bodyPr>
          <a:lstStyle/>
          <a:p>
            <a:pPr marL="68580" indent="0">
              <a:buNone/>
            </a:pPr>
            <a:r>
              <a:rPr lang="en-US" sz="1200" b="1" dirty="0"/>
              <a:t>1. Transparent &amp; Open </a:t>
            </a:r>
            <a:r>
              <a:rPr lang="en-US" sz="1200" b="1" dirty="0" smtClean="0"/>
              <a:t>Communication - </a:t>
            </a:r>
            <a:r>
              <a:rPr lang="en-US" sz="1200" dirty="0"/>
              <a:t>In essence, a transparent and open form of </a:t>
            </a:r>
            <a:r>
              <a:rPr lang="en-US" sz="1200" u="sng" dirty="0"/>
              <a:t>communication</a:t>
            </a:r>
            <a:r>
              <a:rPr lang="en-US" sz="1200" dirty="0"/>
              <a:t> addresses the employee’s need to feel that what they have to say has value. It is what makes employees feel that they belong in the organization. </a:t>
            </a:r>
            <a:endParaRPr lang="en-US" sz="1200" b="1" dirty="0"/>
          </a:p>
          <a:p>
            <a:pPr marL="68580" indent="0">
              <a:buNone/>
            </a:pPr>
            <a:r>
              <a:rPr lang="en-US" sz="1200" b="1" dirty="0"/>
              <a:t>2. Work-Life </a:t>
            </a:r>
            <a:r>
              <a:rPr lang="en-US" sz="1200" b="1" dirty="0" smtClean="0"/>
              <a:t>Balance -</a:t>
            </a:r>
            <a:r>
              <a:rPr lang="en-US" sz="1200" dirty="0" smtClean="0"/>
              <a:t>There </a:t>
            </a:r>
            <a:r>
              <a:rPr lang="en-US" sz="1200" dirty="0"/>
              <a:t>has to be some sort of balance between work and personal life. In general, having that sense of balance will improve job satisfaction among employees because they will feel that they’re not overlooking the other areas of their lives that are, if not more, important to them than work.</a:t>
            </a:r>
          </a:p>
          <a:p>
            <a:pPr marL="68580" indent="0">
              <a:buNone/>
            </a:pPr>
            <a:endParaRPr lang="en-US" sz="1200" dirty="0" smtClean="0"/>
          </a:p>
          <a:p>
            <a:pPr marL="68580" indent="0">
              <a:buNone/>
            </a:pPr>
            <a:r>
              <a:rPr lang="en-US" sz="1200" b="1" dirty="0"/>
              <a:t>3. Training &amp; </a:t>
            </a:r>
            <a:r>
              <a:rPr lang="en-US" sz="1200" b="1" dirty="0" smtClean="0"/>
              <a:t>Development-Focused-</a:t>
            </a:r>
            <a:r>
              <a:rPr lang="en-US" sz="1200" dirty="0" smtClean="0"/>
              <a:t>In </a:t>
            </a:r>
            <a:r>
              <a:rPr lang="en-US" sz="1200" dirty="0"/>
              <a:t>a time when change is more rampant than ever before, it is necessary for organizations to be keep abreast with the changes and train their employees accordingly. </a:t>
            </a:r>
          </a:p>
        </p:txBody>
      </p:sp>
      <p:sp>
        <p:nvSpPr>
          <p:cNvPr id="4" name="Content Placeholder 3"/>
          <p:cNvSpPr>
            <a:spLocks noGrp="1"/>
          </p:cNvSpPr>
          <p:nvPr>
            <p:ph sz="half" idx="2"/>
          </p:nvPr>
        </p:nvSpPr>
        <p:spPr>
          <a:xfrm>
            <a:off x="4648200" y="2514600"/>
            <a:ext cx="3419856" cy="3493008"/>
          </a:xfrm>
        </p:spPr>
        <p:txBody>
          <a:bodyPr>
            <a:normAutofit fontScale="70000" lnSpcReduction="20000"/>
          </a:bodyPr>
          <a:lstStyle/>
          <a:p>
            <a:pPr marL="68580" indent="0">
              <a:buNone/>
            </a:pPr>
            <a:r>
              <a:rPr lang="en-US" b="1" dirty="0"/>
              <a:t>4. Recognition for Hard </a:t>
            </a:r>
            <a:r>
              <a:rPr lang="en-US" b="1" dirty="0" smtClean="0"/>
              <a:t>Work- </a:t>
            </a:r>
            <a:r>
              <a:rPr lang="en-US" dirty="0" smtClean="0"/>
              <a:t>R</a:t>
            </a:r>
            <a:r>
              <a:rPr lang="en-US" u="sng" dirty="0" smtClean="0"/>
              <a:t>ewards</a:t>
            </a:r>
            <a:r>
              <a:rPr lang="en-US" dirty="0"/>
              <a:t> are necessary to encourage certain behaviors in persons. This is known as </a:t>
            </a:r>
            <a:r>
              <a:rPr lang="en-US" b="1" dirty="0"/>
              <a:t>positive reinforcement</a:t>
            </a:r>
            <a:r>
              <a:rPr lang="en-US" dirty="0"/>
              <a:t> under operant conditioning in the field of psychology.</a:t>
            </a:r>
          </a:p>
          <a:p>
            <a:pPr marL="68580" indent="0">
              <a:buNone/>
            </a:pPr>
            <a:endParaRPr lang="en-US" sz="1200" dirty="0" smtClean="0"/>
          </a:p>
          <a:p>
            <a:pPr marL="68580" indent="0">
              <a:buNone/>
            </a:pPr>
            <a:r>
              <a:rPr lang="en-US" b="1" dirty="0" smtClean="0"/>
              <a:t>5. </a:t>
            </a:r>
            <a:r>
              <a:rPr lang="en-US" b="1" dirty="0"/>
              <a:t>Strong Team </a:t>
            </a:r>
            <a:r>
              <a:rPr lang="en-US" b="1" dirty="0" smtClean="0"/>
              <a:t>Spirit -</a:t>
            </a:r>
            <a:r>
              <a:rPr lang="en-US" dirty="0" smtClean="0"/>
              <a:t>As </a:t>
            </a:r>
            <a:r>
              <a:rPr lang="en-US" dirty="0"/>
              <a:t>social beings, we naturally seek </a:t>
            </a:r>
            <a:r>
              <a:rPr lang="en-US" u="sng" dirty="0"/>
              <a:t>support</a:t>
            </a:r>
            <a:r>
              <a:rPr lang="en-US" dirty="0"/>
              <a:t> from our peers and seek to belong to a group. Come tough times, the team should come together to deal with whatever problems are out there. This is where</a:t>
            </a:r>
            <a:r>
              <a:rPr lang="en-US" b="1" dirty="0"/>
              <a:t> a sense of unity</a:t>
            </a:r>
            <a:r>
              <a:rPr lang="en-US" dirty="0"/>
              <a:t> is evoked in the team and employees will no longer just feel that they’re </a:t>
            </a:r>
            <a:r>
              <a:rPr lang="en-US" u="sng" dirty="0"/>
              <a:t>working</a:t>
            </a:r>
            <a:r>
              <a:rPr lang="en-US" dirty="0"/>
              <a:t> for themselves. They are now working towards something bigger than themselves, and as a team.</a:t>
            </a:r>
          </a:p>
          <a:p>
            <a:endParaRPr lang="en-US" sz="1200" dirty="0"/>
          </a:p>
        </p:txBody>
      </p:sp>
      <p:pic>
        <p:nvPicPr>
          <p:cNvPr id="5" name="Picture 4"/>
          <p:cNvPicPr>
            <a:picLocks noChangeAspect="1"/>
          </p:cNvPicPr>
          <p:nvPr/>
        </p:nvPicPr>
        <p:blipFill>
          <a:blip r:embed="rId2"/>
          <a:stretch>
            <a:fillRect/>
          </a:stretch>
        </p:blipFill>
        <p:spPr>
          <a:xfrm>
            <a:off x="5105400" y="-76200"/>
            <a:ext cx="3048365" cy="1295400"/>
          </a:xfrm>
          <a:prstGeom prst="rect">
            <a:avLst/>
          </a:prstGeom>
        </p:spPr>
      </p:pic>
    </p:spTree>
    <p:extLst>
      <p:ext uri="{BB962C8B-B14F-4D97-AF65-F5344CB8AC3E}">
        <p14:creationId xmlns:p14="http://schemas.microsoft.com/office/powerpoint/2010/main" val="4271898175"/>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066800"/>
            <a:ext cx="6347713" cy="838200"/>
          </a:xfrm>
        </p:spPr>
        <p:txBody>
          <a:bodyPr>
            <a:normAutofit/>
          </a:bodyPr>
          <a:lstStyle/>
          <a:p>
            <a:r>
              <a:rPr lang="en-US" sz="2400" b="1" dirty="0" smtClean="0">
                <a:solidFill>
                  <a:schemeClr val="tx1"/>
                </a:solidFill>
              </a:rPr>
              <a:t>The Employee Assistance Program can help</a:t>
            </a:r>
            <a:endParaRPr lang="en-US" sz="2400" b="1" dirty="0">
              <a:solidFill>
                <a:schemeClr val="tx1"/>
              </a:solidFill>
            </a:endParaRPr>
          </a:p>
        </p:txBody>
      </p:sp>
      <p:sp>
        <p:nvSpPr>
          <p:cNvPr id="3" name="Content Placeholder 2"/>
          <p:cNvSpPr>
            <a:spLocks noGrp="1"/>
          </p:cNvSpPr>
          <p:nvPr>
            <p:ph idx="1"/>
          </p:nvPr>
        </p:nvSpPr>
        <p:spPr>
          <a:xfrm>
            <a:off x="76200" y="1981200"/>
            <a:ext cx="8534400" cy="5562600"/>
          </a:xfrm>
        </p:spPr>
        <p:txBody>
          <a:bodyPr>
            <a:normAutofit/>
          </a:bodyPr>
          <a:lstStyle/>
          <a:p>
            <a:pPr marL="0" indent="0">
              <a:buNone/>
            </a:pPr>
            <a:r>
              <a:rPr lang="en-US" sz="1400" dirty="0" smtClean="0"/>
              <a:t>If you are having trouble with conflict resolution in the workplace, consider an  EAP benefit as an option to help build positive working relationships with your Co-workers and Supervisors. </a:t>
            </a:r>
          </a:p>
          <a:p>
            <a:pPr marL="68580" indent="0">
              <a:buNone/>
            </a:pPr>
            <a:r>
              <a:rPr lang="en-US" sz="1400" b="1" dirty="0" smtClean="0"/>
              <a:t>Overview</a:t>
            </a:r>
          </a:p>
          <a:p>
            <a:pPr>
              <a:buClr>
                <a:srgbClr val="ABBA52"/>
              </a:buClr>
              <a:buFont typeface="Wingdings" panose="05000000000000000000" pitchFamily="2" charset="2"/>
              <a:buChar char="q"/>
            </a:pPr>
            <a:r>
              <a:rPr lang="en-US" sz="1400" dirty="0" smtClean="0"/>
              <a:t>Generally </a:t>
            </a:r>
            <a:r>
              <a:rPr lang="en-US" sz="1400" dirty="0"/>
              <a:t>*short term interventions.  Any problem requiring long term counseling will be referred out to a specialist in the community.</a:t>
            </a:r>
          </a:p>
          <a:p>
            <a:pPr>
              <a:buClr>
                <a:srgbClr val="ABBA52"/>
              </a:buClr>
              <a:buFont typeface="Wingdings" panose="05000000000000000000" pitchFamily="2" charset="2"/>
              <a:buChar char="q"/>
            </a:pPr>
            <a:r>
              <a:rPr lang="en-US" sz="1400" dirty="0" smtClean="0"/>
              <a:t>Helps </a:t>
            </a:r>
            <a:r>
              <a:rPr lang="en-US" sz="1400" dirty="0"/>
              <a:t>in assisting managers in meeting the needs of their employees.</a:t>
            </a:r>
          </a:p>
          <a:p>
            <a:pPr algn="ctr">
              <a:buFont typeface="Wingdings" panose="05000000000000000000" pitchFamily="2" charset="2"/>
              <a:buChar char="q"/>
            </a:pPr>
            <a:r>
              <a:rPr lang="en-US" sz="1400" b="1" dirty="0" smtClean="0">
                <a:solidFill>
                  <a:schemeClr val="tx1"/>
                </a:solidFill>
              </a:rPr>
              <a:t>EAP#   (315) 733-1726</a:t>
            </a:r>
          </a:p>
          <a:p>
            <a:pPr algn="ctr">
              <a:buFont typeface="Wingdings" panose="05000000000000000000" pitchFamily="2" charset="2"/>
              <a:buChar char="q"/>
            </a:pPr>
            <a:r>
              <a:rPr lang="en-US" sz="1400" b="1" dirty="0" smtClean="0">
                <a:solidFill>
                  <a:schemeClr val="tx1"/>
                </a:solidFill>
              </a:rPr>
              <a:t>Main# (315) 733-1709</a:t>
            </a:r>
          </a:p>
          <a:p>
            <a:pPr algn="ctr">
              <a:buFont typeface="Wingdings" panose="05000000000000000000" pitchFamily="2" charset="2"/>
              <a:buChar char="q"/>
            </a:pPr>
            <a:r>
              <a:rPr lang="en-US" sz="1400" b="1" dirty="0" smtClean="0">
                <a:solidFill>
                  <a:schemeClr val="tx1"/>
                </a:solidFill>
              </a:rPr>
              <a:t>Website: www.WhenTheresHelpTheresHope.com</a:t>
            </a:r>
          </a:p>
          <a:p>
            <a:pPr marL="68580" indent="0">
              <a:buNone/>
            </a:pPr>
            <a:r>
              <a:rPr lang="en-US" b="1" dirty="0" smtClean="0"/>
              <a:t>Additional Protections:</a:t>
            </a:r>
          </a:p>
          <a:p>
            <a:pPr marL="68580" indent="0">
              <a:buNone/>
            </a:pPr>
            <a:r>
              <a:rPr lang="en-US" dirty="0" smtClean="0"/>
              <a:t>NYS Division of Human Rights- file complaint within one year -</a:t>
            </a:r>
            <a:r>
              <a:rPr lang="en-US" dirty="0" smtClean="0">
                <a:hlinkClick r:id="rId2"/>
              </a:rPr>
              <a:t>www.DHR.ny.gov</a:t>
            </a:r>
            <a:endParaRPr lang="en-US" dirty="0" smtClean="0"/>
          </a:p>
          <a:p>
            <a:pPr marL="68580" indent="0">
              <a:buNone/>
            </a:pPr>
            <a:r>
              <a:rPr lang="en-US" dirty="0" smtClean="0"/>
              <a:t>Equal Employment Opportunity Commission- 300 days from alleged abuse– </a:t>
            </a:r>
            <a:r>
              <a:rPr lang="en-US" dirty="0" smtClean="0">
                <a:hlinkClick r:id="rId3"/>
              </a:rPr>
              <a:t>www.eeoc.gov</a:t>
            </a:r>
            <a:endParaRPr lang="en-US" dirty="0" smtClean="0"/>
          </a:p>
          <a:p>
            <a:pPr marL="68580" indent="0">
              <a:buNone/>
            </a:pPr>
            <a:r>
              <a:rPr lang="en-US" dirty="0" smtClean="0"/>
              <a:t>Can contact local police</a:t>
            </a:r>
          </a:p>
          <a:p>
            <a:pPr marL="68580" indent="0">
              <a:buNone/>
            </a:pPr>
            <a:endParaRPr lang="en-US" dirty="0" smtClean="0"/>
          </a:p>
          <a:p>
            <a:pPr marL="68580" indent="0">
              <a:buNone/>
            </a:pPr>
            <a:endParaRPr lang="en-US" dirty="0"/>
          </a:p>
        </p:txBody>
      </p:sp>
      <p:pic>
        <p:nvPicPr>
          <p:cNvPr id="5" name="Picture 4"/>
          <p:cNvPicPr>
            <a:picLocks noChangeAspect="1"/>
          </p:cNvPicPr>
          <p:nvPr/>
        </p:nvPicPr>
        <p:blipFill>
          <a:blip r:embed="rId4"/>
          <a:stretch>
            <a:fillRect/>
          </a:stretch>
        </p:blipFill>
        <p:spPr>
          <a:xfrm>
            <a:off x="5966528" y="-13138"/>
            <a:ext cx="3048365" cy="1295400"/>
          </a:xfrm>
          <a:prstGeom prst="rect">
            <a:avLst/>
          </a:prstGeom>
        </p:spPr>
      </p:pic>
    </p:spTree>
    <p:extLst>
      <p:ext uri="{BB962C8B-B14F-4D97-AF65-F5344CB8AC3E}">
        <p14:creationId xmlns:p14="http://schemas.microsoft.com/office/powerpoint/2010/main" val="97201361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34576"/>
            <a:ext cx="7024744" cy="691596"/>
          </a:xfrm>
        </p:spPr>
        <p:txBody>
          <a:bodyPr>
            <a:noAutofit/>
          </a:bodyPr>
          <a:lstStyle/>
          <a:p>
            <a:r>
              <a:rPr lang="en-US" sz="2400" b="1" dirty="0" smtClean="0">
                <a:solidFill>
                  <a:schemeClr val="tx1"/>
                </a:solidFill>
              </a:rPr>
              <a:t>What are we going to accomplish today - </a:t>
            </a:r>
            <a:endParaRPr lang="en-US" sz="2400" b="1" dirty="0">
              <a:solidFill>
                <a:schemeClr val="tx1"/>
              </a:solidFill>
            </a:endParaRPr>
          </a:p>
        </p:txBody>
      </p:sp>
      <p:sp>
        <p:nvSpPr>
          <p:cNvPr id="3" name="Content Placeholder 2"/>
          <p:cNvSpPr>
            <a:spLocks noGrp="1"/>
          </p:cNvSpPr>
          <p:nvPr>
            <p:ph sz="half" idx="1"/>
          </p:nvPr>
        </p:nvSpPr>
        <p:spPr>
          <a:xfrm>
            <a:off x="533400" y="1828800"/>
            <a:ext cx="7239000" cy="4953000"/>
          </a:xfrm>
        </p:spPr>
        <p:txBody>
          <a:bodyPr>
            <a:normAutofit/>
          </a:bodyPr>
          <a:lstStyle/>
          <a:p>
            <a:pPr>
              <a:buFont typeface="Wingdings" panose="05000000000000000000" pitchFamily="2" charset="2"/>
              <a:buChar char="q"/>
            </a:pPr>
            <a:r>
              <a:rPr lang="en-US" dirty="0" smtClean="0"/>
              <a:t>Explanation of sexual harassment and specific examples of inappropriate conduct</a:t>
            </a:r>
          </a:p>
          <a:p>
            <a:pPr>
              <a:buFont typeface="Wingdings" panose="05000000000000000000" pitchFamily="2" charset="2"/>
              <a:buChar char="q"/>
            </a:pPr>
            <a:endParaRPr lang="en-US" sz="1000" dirty="0" smtClean="0"/>
          </a:p>
          <a:p>
            <a:pPr>
              <a:buFont typeface="Wingdings" panose="05000000000000000000" pitchFamily="2" charset="2"/>
              <a:buChar char="q"/>
            </a:pPr>
            <a:r>
              <a:rPr lang="en-US" dirty="0" smtClean="0"/>
              <a:t>Legislation – Federal, NYS</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Employees Rights and Resources</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Complaint process</a:t>
            </a:r>
          </a:p>
          <a:p>
            <a:pPr>
              <a:buFont typeface="Wingdings" panose="05000000000000000000" pitchFamily="2" charset="2"/>
              <a:buChar char="q"/>
            </a:pPr>
            <a:endParaRPr lang="en-US" dirty="0"/>
          </a:p>
          <a:p>
            <a:pPr>
              <a:buFont typeface="Wingdings" panose="05000000000000000000" pitchFamily="2" charset="2"/>
              <a:buChar char="q"/>
            </a:pPr>
            <a:r>
              <a:rPr lang="en-US" dirty="0"/>
              <a:t>Understand the importance of workplace </a:t>
            </a:r>
            <a:r>
              <a:rPr lang="en-US" dirty="0" smtClean="0"/>
              <a:t>harmony – Strengthen your toolbox</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Your EAP Resources</a:t>
            </a:r>
            <a:endParaRPr lang="en-US" dirty="0"/>
          </a:p>
          <a:p>
            <a:pPr marL="354330" indent="-285750">
              <a:buFont typeface="Wingdings" panose="05000000000000000000" pitchFamily="2" charset="2"/>
              <a:buChar char="q"/>
            </a:pPr>
            <a:endParaRPr lang="en-US" sz="1600" dirty="0" smtClean="0"/>
          </a:p>
        </p:txBody>
      </p:sp>
      <p:pic>
        <p:nvPicPr>
          <p:cNvPr id="4" name="Picture 3"/>
          <p:cNvPicPr>
            <a:picLocks noChangeAspect="1"/>
          </p:cNvPicPr>
          <p:nvPr/>
        </p:nvPicPr>
        <p:blipFill>
          <a:blip r:embed="rId2"/>
          <a:stretch>
            <a:fillRect/>
          </a:stretch>
        </p:blipFill>
        <p:spPr>
          <a:xfrm>
            <a:off x="5333634" y="-76199"/>
            <a:ext cx="3048365" cy="1295400"/>
          </a:xfrm>
          <a:prstGeom prst="rect">
            <a:avLst/>
          </a:prstGeom>
        </p:spPr>
      </p:pic>
    </p:spTree>
    <p:extLst>
      <p:ext uri="{BB962C8B-B14F-4D97-AF65-F5344CB8AC3E}">
        <p14:creationId xmlns:p14="http://schemas.microsoft.com/office/powerpoint/2010/main" val="3952076959"/>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91" y="1998522"/>
            <a:ext cx="4114800" cy="1815882"/>
          </a:xfrm>
          <a:prstGeom prst="rect">
            <a:avLst/>
          </a:prstGeom>
        </p:spPr>
        <p:txBody>
          <a:bodyPr wrap="square">
            <a:spAutoFit/>
          </a:bodyPr>
          <a:lstStyle/>
          <a:p>
            <a:r>
              <a:rPr lang="en-US" sz="1400" b="1" dirty="0">
                <a:effectLst>
                  <a:outerShdw blurRad="38100" dist="38100" dir="2700000" algn="tl">
                    <a:srgbClr val="000000">
                      <a:alpha val="43137"/>
                    </a:srgbClr>
                  </a:outerShdw>
                </a:effectLst>
              </a:rPr>
              <a:t>Center for Family Life and Recovery, Inc. </a:t>
            </a:r>
          </a:p>
          <a:p>
            <a:r>
              <a:rPr lang="en-US" sz="1400" b="1" dirty="0">
                <a:effectLst>
                  <a:outerShdw blurRad="38100" dist="38100" dir="2700000" algn="tl">
                    <a:srgbClr val="000000">
                      <a:alpha val="43137"/>
                    </a:srgbClr>
                  </a:outerShdw>
                </a:effectLst>
              </a:rPr>
              <a:t>Employee Assistance Program </a:t>
            </a:r>
          </a:p>
          <a:p>
            <a:endParaRPr lang="en-US" sz="1400" dirty="0">
              <a:effectLst>
                <a:outerShdw blurRad="38100" dist="38100" dir="2700000" algn="tl">
                  <a:srgbClr val="000000">
                    <a:alpha val="43137"/>
                  </a:srgbClr>
                </a:outerShdw>
              </a:effectLst>
            </a:endParaRPr>
          </a:p>
          <a:p>
            <a:r>
              <a:rPr lang="en-US" sz="1400" b="1" dirty="0">
                <a:effectLst>
                  <a:outerShdw blurRad="38100" dist="38100" dir="2700000" algn="tl">
                    <a:srgbClr val="000000">
                      <a:alpha val="43137"/>
                    </a:srgbClr>
                  </a:outerShdw>
                </a:effectLst>
              </a:rPr>
              <a:t>Utica Office:</a:t>
            </a:r>
          </a:p>
          <a:p>
            <a:r>
              <a:rPr lang="en-US" sz="1400" dirty="0"/>
              <a:t>Center for Family Life and Recovery, Inc.</a:t>
            </a:r>
          </a:p>
          <a:p>
            <a:r>
              <a:rPr lang="en-US" sz="1400" dirty="0"/>
              <a:t>502 Court Street, Suite 401</a:t>
            </a:r>
          </a:p>
          <a:p>
            <a:r>
              <a:rPr lang="en-US" sz="1400" dirty="0"/>
              <a:t>Utica, New York 13502</a:t>
            </a:r>
          </a:p>
          <a:p>
            <a:r>
              <a:rPr lang="en-US" sz="1400" dirty="0"/>
              <a:t>315.733.1709</a:t>
            </a:r>
          </a:p>
        </p:txBody>
      </p:sp>
      <p:sp>
        <p:nvSpPr>
          <p:cNvPr id="5" name="Rectangle 4"/>
          <p:cNvSpPr/>
          <p:nvPr/>
        </p:nvSpPr>
        <p:spPr>
          <a:xfrm>
            <a:off x="-6927" y="4114800"/>
            <a:ext cx="4572000" cy="2677656"/>
          </a:xfrm>
          <a:prstGeom prst="rect">
            <a:avLst/>
          </a:prstGeom>
        </p:spPr>
        <p:txBody>
          <a:bodyPr>
            <a:spAutoFit/>
          </a:bodyPr>
          <a:lstStyle/>
          <a:p>
            <a:r>
              <a:rPr lang="en-US" sz="1400" b="1" dirty="0" smtClean="0">
                <a:effectLst>
                  <a:outerShdw blurRad="38100" dist="38100" dir="2700000" algn="tl">
                    <a:srgbClr val="000000">
                      <a:alpha val="43137"/>
                    </a:srgbClr>
                  </a:outerShdw>
                </a:effectLst>
              </a:rPr>
              <a:t>Herkimer </a:t>
            </a:r>
            <a:r>
              <a:rPr lang="en-US" sz="1400" b="1" dirty="0">
                <a:effectLst>
                  <a:outerShdw blurRad="38100" dist="38100" dir="2700000" algn="tl">
                    <a:srgbClr val="000000">
                      <a:alpha val="43137"/>
                    </a:srgbClr>
                  </a:outerShdw>
                </a:effectLst>
              </a:rPr>
              <a:t>Office:</a:t>
            </a:r>
          </a:p>
          <a:p>
            <a:r>
              <a:rPr lang="en-US" sz="1400" dirty="0"/>
              <a:t>Center for Family Life and Recovery, Inc.</a:t>
            </a:r>
          </a:p>
          <a:p>
            <a:r>
              <a:rPr lang="en-US" sz="1400" dirty="0" smtClean="0"/>
              <a:t>205 N. Washington St</a:t>
            </a:r>
            <a:endParaRPr lang="en-US" sz="1400" dirty="0"/>
          </a:p>
          <a:p>
            <a:r>
              <a:rPr lang="en-US" sz="1400" dirty="0" smtClean="0"/>
              <a:t>Herkimer, </a:t>
            </a:r>
            <a:r>
              <a:rPr lang="en-US" sz="1400" dirty="0"/>
              <a:t>New York </a:t>
            </a:r>
            <a:r>
              <a:rPr lang="en-US" sz="1400" dirty="0" smtClean="0"/>
              <a:t>13550</a:t>
            </a:r>
            <a:endParaRPr lang="en-US" sz="1400" dirty="0"/>
          </a:p>
          <a:p>
            <a:r>
              <a:rPr lang="en-US" sz="1400" dirty="0" smtClean="0"/>
              <a:t>315.866-8407</a:t>
            </a:r>
          </a:p>
          <a:p>
            <a:endParaRPr lang="en-US" sz="1400" dirty="0"/>
          </a:p>
          <a:p>
            <a:r>
              <a:rPr lang="en-US" sz="1400" b="1" dirty="0" smtClean="0">
                <a:effectLst>
                  <a:outerShdw blurRad="38100" dist="38100" dir="2700000" algn="tl">
                    <a:srgbClr val="000000">
                      <a:alpha val="43137"/>
                    </a:srgbClr>
                  </a:outerShdw>
                </a:effectLst>
              </a:rPr>
              <a:t>Rome </a:t>
            </a:r>
            <a:r>
              <a:rPr lang="en-US" sz="1400" b="1" dirty="0">
                <a:effectLst>
                  <a:outerShdw blurRad="38100" dist="38100" dir="2700000" algn="tl">
                    <a:srgbClr val="000000">
                      <a:alpha val="43137"/>
                    </a:srgbClr>
                  </a:outerShdw>
                </a:effectLst>
              </a:rPr>
              <a:t>Office:</a:t>
            </a:r>
          </a:p>
          <a:p>
            <a:r>
              <a:rPr lang="en-US" sz="1400" dirty="0"/>
              <a:t>Center for Family Life and Recovery, Inc.</a:t>
            </a:r>
          </a:p>
          <a:p>
            <a:r>
              <a:rPr lang="en-US" sz="1400" dirty="0" smtClean="0"/>
              <a:t>414 N. James St</a:t>
            </a:r>
            <a:endParaRPr lang="en-US" sz="1400" dirty="0"/>
          </a:p>
          <a:p>
            <a:r>
              <a:rPr lang="en-US" sz="1400" dirty="0" smtClean="0"/>
              <a:t>Rome, </a:t>
            </a:r>
            <a:r>
              <a:rPr lang="en-US" sz="1400" dirty="0"/>
              <a:t>New York </a:t>
            </a:r>
            <a:r>
              <a:rPr lang="en-US" sz="1400" dirty="0" smtClean="0"/>
              <a:t>13440</a:t>
            </a:r>
            <a:endParaRPr lang="en-US" sz="1400" dirty="0"/>
          </a:p>
          <a:p>
            <a:r>
              <a:rPr lang="en-US" sz="1400" dirty="0" smtClean="0"/>
              <a:t>315.336-3090</a:t>
            </a:r>
            <a:endParaRPr lang="en-US" sz="1400" dirty="0"/>
          </a:p>
          <a:p>
            <a:endParaRPr lang="en-US" sz="1400" dirty="0"/>
          </a:p>
        </p:txBody>
      </p:sp>
      <p:pic>
        <p:nvPicPr>
          <p:cNvPr id="6" name="Picture 2" descr="F:\CFLR Design and Ideas\seedlin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419104"/>
            <a:ext cx="2509565" cy="1878441"/>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pic>
        <p:nvPicPr>
          <p:cNvPr id="7" name="Picture 2" descr="C:\Users\Public\Pictures\Sample Pictures\CFLR Logo Screensaver Graphic.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879" y="1981200"/>
            <a:ext cx="2444436" cy="1415028"/>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8" name="Picture 3" descr="F:\CFLR Design and Ideas\hands_10494934.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13188" y="3491837"/>
            <a:ext cx="2644813" cy="176596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p:spPr>
      </p:pic>
      <p:sp>
        <p:nvSpPr>
          <p:cNvPr id="10" name="Subtitle 9"/>
          <p:cNvSpPr>
            <a:spLocks noGrp="1"/>
          </p:cNvSpPr>
          <p:nvPr>
            <p:ph type="subTitle" idx="1"/>
          </p:nvPr>
        </p:nvSpPr>
        <p:spPr>
          <a:xfrm>
            <a:off x="4555837" y="5287818"/>
            <a:ext cx="3693053" cy="838200"/>
          </a:xfrm>
        </p:spPr>
        <p:txBody>
          <a:bodyPr>
            <a:normAutofit/>
          </a:bodyPr>
          <a:lstStyle/>
          <a:p>
            <a:r>
              <a:rPr lang="en-US" sz="1200" b="1" dirty="0" smtClean="0"/>
              <a:t>Cassandra Sheets, LMSW, CEO</a:t>
            </a:r>
          </a:p>
        </p:txBody>
      </p:sp>
      <p:pic>
        <p:nvPicPr>
          <p:cNvPr id="819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0"/>
            <a:ext cx="5234709" cy="2140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4668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circle(in)">
                                      <p:cBhvr>
                                        <p:cTn id="7" dur="20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7024744" cy="691596"/>
          </a:xfrm>
        </p:spPr>
        <p:txBody>
          <a:bodyPr>
            <a:noAutofit/>
          </a:bodyPr>
          <a:lstStyle/>
          <a:p>
            <a:r>
              <a:rPr lang="en-US" sz="2400" b="1" dirty="0" smtClean="0">
                <a:solidFill>
                  <a:schemeClr val="tx1"/>
                </a:solidFill>
              </a:rPr>
              <a:t>Don’t be like “The Office” </a:t>
            </a:r>
            <a:endParaRPr lang="en-US" sz="2400" b="1" dirty="0">
              <a:solidFill>
                <a:schemeClr val="tx1"/>
              </a:solidFill>
            </a:endParaRPr>
          </a:p>
        </p:txBody>
      </p:sp>
      <p:pic>
        <p:nvPicPr>
          <p:cNvPr id="4" name="Picture 3"/>
          <p:cNvPicPr>
            <a:picLocks noChangeAspect="1"/>
          </p:cNvPicPr>
          <p:nvPr/>
        </p:nvPicPr>
        <p:blipFill>
          <a:blip r:embed="rId3"/>
          <a:stretch>
            <a:fillRect/>
          </a:stretch>
        </p:blipFill>
        <p:spPr>
          <a:xfrm>
            <a:off x="5333634" y="-76199"/>
            <a:ext cx="3048365" cy="1295400"/>
          </a:xfrm>
          <a:prstGeom prst="rect">
            <a:avLst/>
          </a:prstGeom>
        </p:spPr>
      </p:pic>
      <p:pic>
        <p:nvPicPr>
          <p:cNvPr id="7" name="NFzmhx97FcQ"/>
          <p:cNvPicPr>
            <a:picLocks noGrp="1" noRot="1" noChangeAspect="1"/>
          </p:cNvPicPr>
          <p:nvPr>
            <p:ph sz="half" idx="1"/>
            <a:videoFile r:link="rId1"/>
          </p:nvPr>
        </p:nvPicPr>
        <p:blipFill>
          <a:blip r:embed="rId4"/>
          <a:stretch>
            <a:fillRect/>
          </a:stretch>
        </p:blipFill>
        <p:spPr>
          <a:xfrm>
            <a:off x="0" y="1072595"/>
            <a:ext cx="9144000" cy="5785405"/>
          </a:xfrm>
          <a:prstGeom prst="rect">
            <a:avLst/>
          </a:prstGeom>
        </p:spPr>
      </p:pic>
    </p:spTree>
    <p:extLst>
      <p:ext uri="{BB962C8B-B14F-4D97-AF65-F5344CB8AC3E}">
        <p14:creationId xmlns:p14="http://schemas.microsoft.com/office/powerpoint/2010/main" val="2646719082"/>
      </p:ext>
    </p:extLst>
  </p:cSld>
  <p:clrMapOvr>
    <a:masterClrMapping/>
  </p:clrMapOvr>
  <p:transition spd="slow">
    <p:wipe/>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p:cMediaNode>
                <p:cTn id="7" fill="hold" display="0">
                  <p:stCondLst>
                    <p:cond delay="indefinite"/>
                  </p:stCondLst>
                </p:cTn>
                <p:tgtEl>
                  <p:spTgt spid="7"/>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
            </a:r>
            <a:br>
              <a:rPr lang="en-US" dirty="0"/>
            </a:br>
            <a:endParaRPr lang="en-US" dirty="0"/>
          </a:p>
        </p:txBody>
      </p:sp>
      <p:sp>
        <p:nvSpPr>
          <p:cNvPr id="3" name="Content Placeholder 2"/>
          <p:cNvSpPr>
            <a:spLocks noGrp="1"/>
          </p:cNvSpPr>
          <p:nvPr>
            <p:ph idx="1"/>
          </p:nvPr>
        </p:nvSpPr>
        <p:spPr>
          <a:xfrm>
            <a:off x="76200" y="1279635"/>
            <a:ext cx="8153400" cy="4953000"/>
          </a:xfrm>
        </p:spPr>
        <p:txBody>
          <a:bodyPr>
            <a:normAutofit/>
          </a:bodyPr>
          <a:lstStyle/>
          <a:p>
            <a:pPr marL="68580" indent="0">
              <a:buNone/>
            </a:pPr>
            <a:r>
              <a:rPr lang="en-US" sz="2400" b="1" dirty="0" smtClean="0">
                <a:solidFill>
                  <a:schemeClr val="tx1"/>
                </a:solidFill>
              </a:rPr>
              <a:t>Harassment</a:t>
            </a:r>
          </a:p>
          <a:p>
            <a:pPr marL="68580" indent="0">
              <a:buNone/>
            </a:pPr>
            <a:endParaRPr lang="en-US" b="1" dirty="0" smtClean="0"/>
          </a:p>
          <a:p>
            <a:pPr marL="0" indent="0">
              <a:buClr>
                <a:srgbClr val="ABBA52"/>
              </a:buClr>
              <a:buNone/>
            </a:pPr>
            <a:r>
              <a:rPr lang="en-US" sz="2000" dirty="0" smtClean="0"/>
              <a:t>Harassing</a:t>
            </a:r>
            <a:r>
              <a:rPr lang="en-US" sz="2000" dirty="0"/>
              <a:t> conduct is defined more broadly as "any unwelcome verbal or physical conduct based on any characteristic protected by law when: (1) the behavior can reasonably be considered to adversely affect the work environment; or (2) an employment decision </a:t>
            </a:r>
            <a:r>
              <a:rPr lang="en-US" sz="2000" dirty="0" smtClean="0"/>
              <a:t>...</a:t>
            </a:r>
          </a:p>
        </p:txBody>
      </p:sp>
      <p:pic>
        <p:nvPicPr>
          <p:cNvPr id="4" name="Picture 3"/>
          <p:cNvPicPr>
            <a:picLocks noChangeAspect="1"/>
          </p:cNvPicPr>
          <p:nvPr/>
        </p:nvPicPr>
        <p:blipFill>
          <a:blip r:embed="rId2"/>
          <a:stretch>
            <a:fillRect/>
          </a:stretch>
        </p:blipFill>
        <p:spPr>
          <a:xfrm>
            <a:off x="4953000" y="-21832"/>
            <a:ext cx="2971800" cy="1262864"/>
          </a:xfrm>
          <a:prstGeom prst="rect">
            <a:avLst/>
          </a:prstGeom>
        </p:spPr>
      </p:pic>
    </p:spTree>
    <p:extLst>
      <p:ext uri="{BB962C8B-B14F-4D97-AF65-F5344CB8AC3E}">
        <p14:creationId xmlns:p14="http://schemas.microsoft.com/office/powerpoint/2010/main" val="25986094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
            </a:r>
            <a:br>
              <a:rPr lang="en-US" dirty="0"/>
            </a:br>
            <a:endParaRPr lang="en-US" dirty="0"/>
          </a:p>
        </p:txBody>
      </p:sp>
      <p:sp>
        <p:nvSpPr>
          <p:cNvPr id="3" name="Content Placeholder 2"/>
          <p:cNvSpPr>
            <a:spLocks noGrp="1"/>
          </p:cNvSpPr>
          <p:nvPr>
            <p:ph idx="1"/>
          </p:nvPr>
        </p:nvSpPr>
        <p:spPr>
          <a:xfrm>
            <a:off x="152400" y="838200"/>
            <a:ext cx="8610600" cy="5867400"/>
          </a:xfrm>
        </p:spPr>
        <p:txBody>
          <a:bodyPr>
            <a:normAutofit/>
          </a:bodyPr>
          <a:lstStyle/>
          <a:p>
            <a:pPr marL="0" indent="0">
              <a:buNone/>
            </a:pPr>
            <a:r>
              <a:rPr lang="en-US" sz="2400" b="1" dirty="0" smtClean="0"/>
              <a:t>What is Sexual harassment?</a:t>
            </a:r>
          </a:p>
          <a:p>
            <a:pPr marL="0" indent="0">
              <a:buNone/>
            </a:pPr>
            <a:endParaRPr lang="en-US" sz="2400" b="1" dirty="0" smtClean="0"/>
          </a:p>
          <a:p>
            <a:pPr>
              <a:buFont typeface="Wingdings" panose="05000000000000000000" pitchFamily="2" charset="2"/>
              <a:buChar char="q"/>
            </a:pPr>
            <a:r>
              <a:rPr lang="en-US" sz="1800" dirty="0" smtClean="0"/>
              <a:t>Is </a:t>
            </a:r>
            <a:r>
              <a:rPr lang="en-US" sz="1800" dirty="0"/>
              <a:t>a </a:t>
            </a:r>
            <a:r>
              <a:rPr lang="en-US" sz="1800" dirty="0" smtClean="0"/>
              <a:t>form </a:t>
            </a:r>
            <a:r>
              <a:rPr lang="en-US" sz="1800" dirty="0"/>
              <a:t>of sexual discrimination and is </a:t>
            </a:r>
            <a:r>
              <a:rPr lang="en-US" sz="1800" dirty="0" smtClean="0"/>
              <a:t>unlawful</a:t>
            </a:r>
          </a:p>
          <a:p>
            <a:pPr>
              <a:buFont typeface="Wingdings" panose="05000000000000000000" pitchFamily="2" charset="2"/>
              <a:buChar char="q"/>
            </a:pPr>
            <a:r>
              <a:rPr lang="en-US" sz="1800" dirty="0" smtClean="0"/>
              <a:t>Includes </a:t>
            </a:r>
            <a:r>
              <a:rPr lang="en-US" sz="1800" dirty="0"/>
              <a:t>harassment of the basis of sex, sexual orientation, self identified or perceived sex, gender expression, gender identity and the status of being transgender</a:t>
            </a:r>
            <a:r>
              <a:rPr lang="en-US" sz="1800" dirty="0" smtClean="0"/>
              <a:t>.</a:t>
            </a:r>
          </a:p>
          <a:p>
            <a:pPr marL="0" indent="0">
              <a:buNone/>
            </a:pPr>
            <a:r>
              <a:rPr lang="en-US" sz="2000" b="1" dirty="0" smtClean="0"/>
              <a:t>It includes unwelcomed conduct, either of a sexual nature or which is directed at an individual because of that individual’s sex when:</a:t>
            </a:r>
          </a:p>
          <a:p>
            <a:pPr>
              <a:buFont typeface="Wingdings" panose="05000000000000000000" pitchFamily="2" charset="2"/>
              <a:buChar char="q"/>
            </a:pPr>
            <a:r>
              <a:rPr lang="en-US" sz="1800" dirty="0" smtClean="0"/>
              <a:t>Such has conduct has the purpose or effect of unreasonably interfering with an individual’s work performance or creating an intimidating, hostile or offensive work environment;</a:t>
            </a:r>
          </a:p>
          <a:p>
            <a:pPr>
              <a:buFont typeface="Wingdings" panose="05000000000000000000" pitchFamily="2" charset="2"/>
              <a:buChar char="q"/>
            </a:pPr>
            <a:r>
              <a:rPr lang="en-US" dirty="0" smtClean="0"/>
              <a:t>Such conduct is made either explicitly or implicitly a term condition of employment; or </a:t>
            </a:r>
          </a:p>
          <a:p>
            <a:pPr>
              <a:buFont typeface="Wingdings" panose="05000000000000000000" pitchFamily="2" charset="2"/>
              <a:buChar char="q"/>
            </a:pPr>
            <a:r>
              <a:rPr lang="en-US" sz="1800" dirty="0" smtClean="0"/>
              <a:t>Submission to or rejection of such conduct is used as the basis for employment</a:t>
            </a:r>
            <a:endParaRPr lang="en-US" sz="1800" dirty="0"/>
          </a:p>
          <a:p>
            <a:pPr lvl="1">
              <a:buFont typeface="Wingdings" panose="05000000000000000000" pitchFamily="2" charset="2"/>
              <a:buChar char="v"/>
            </a:pPr>
            <a:endParaRPr lang="en-US" sz="1200" b="1" dirty="0"/>
          </a:p>
        </p:txBody>
      </p:sp>
      <p:pic>
        <p:nvPicPr>
          <p:cNvPr id="5" name="Picture 4"/>
          <p:cNvPicPr>
            <a:picLocks noChangeAspect="1"/>
          </p:cNvPicPr>
          <p:nvPr/>
        </p:nvPicPr>
        <p:blipFill>
          <a:blip r:embed="rId2"/>
          <a:stretch>
            <a:fillRect/>
          </a:stretch>
        </p:blipFill>
        <p:spPr>
          <a:xfrm>
            <a:off x="4876800" y="-76200"/>
            <a:ext cx="3002534" cy="1275924"/>
          </a:xfrm>
          <a:prstGeom prst="rect">
            <a:avLst/>
          </a:prstGeom>
        </p:spPr>
      </p:pic>
    </p:spTree>
    <p:extLst>
      <p:ext uri="{BB962C8B-B14F-4D97-AF65-F5344CB8AC3E}">
        <p14:creationId xmlns:p14="http://schemas.microsoft.com/office/powerpoint/2010/main" val="13010963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
            </a:r>
            <a:br>
              <a:rPr lang="en-US" dirty="0"/>
            </a:br>
            <a:endParaRPr lang="en-US" dirty="0"/>
          </a:p>
        </p:txBody>
      </p:sp>
      <p:sp>
        <p:nvSpPr>
          <p:cNvPr id="3" name="Content Placeholder 2"/>
          <p:cNvSpPr>
            <a:spLocks noGrp="1"/>
          </p:cNvSpPr>
          <p:nvPr>
            <p:ph idx="1"/>
          </p:nvPr>
        </p:nvSpPr>
        <p:spPr>
          <a:xfrm>
            <a:off x="304800" y="1295400"/>
            <a:ext cx="7386917" cy="5181600"/>
          </a:xfrm>
        </p:spPr>
        <p:txBody>
          <a:bodyPr>
            <a:normAutofit/>
          </a:bodyPr>
          <a:lstStyle/>
          <a:p>
            <a:pPr marL="68580" indent="0">
              <a:buNone/>
            </a:pPr>
            <a:r>
              <a:rPr lang="en-US" sz="2400" b="1" dirty="0" smtClean="0">
                <a:solidFill>
                  <a:schemeClr val="tx1"/>
                </a:solidFill>
              </a:rPr>
              <a:t>How Sexual Harassment Environment Manifests?</a:t>
            </a:r>
          </a:p>
          <a:p>
            <a:pPr marL="68580" indent="0">
              <a:buNone/>
            </a:pPr>
            <a:endParaRPr lang="en-US" b="1" dirty="0" smtClean="0"/>
          </a:p>
          <a:p>
            <a:pPr>
              <a:buClr>
                <a:srgbClr val="ABBA52"/>
              </a:buClr>
              <a:buFont typeface="Wingdings" panose="05000000000000000000" pitchFamily="2" charset="2"/>
              <a:buChar char="q"/>
            </a:pPr>
            <a:r>
              <a:rPr lang="en-US" dirty="0" smtClean="0"/>
              <a:t>Sexual or discriminatory displays or publication anywhere in the workplace</a:t>
            </a:r>
          </a:p>
          <a:p>
            <a:pPr>
              <a:buClr>
                <a:srgbClr val="ABBA52"/>
              </a:buClr>
              <a:buFont typeface="Wingdings" panose="05000000000000000000" pitchFamily="2" charset="2"/>
              <a:buChar char="q"/>
            </a:pPr>
            <a:r>
              <a:rPr lang="en-US" dirty="0" smtClean="0"/>
              <a:t>Hostile actions taken against an individual because of that individual’s sex</a:t>
            </a:r>
          </a:p>
          <a:p>
            <a:pPr>
              <a:buClr>
                <a:srgbClr val="ABBA52"/>
              </a:buClr>
            </a:pPr>
            <a:endParaRPr lang="en-US" sz="1400" dirty="0"/>
          </a:p>
          <a:p>
            <a:pPr marL="0" indent="0">
              <a:buClr>
                <a:srgbClr val="ABBA52"/>
              </a:buClr>
              <a:buNone/>
            </a:pPr>
            <a:r>
              <a:rPr lang="en-US" sz="2400" b="1" dirty="0" smtClean="0"/>
              <a:t>Quid Pro Quo Sexual Harassment</a:t>
            </a:r>
          </a:p>
          <a:p>
            <a:pPr>
              <a:buClr>
                <a:srgbClr val="ABBA52"/>
              </a:buClr>
              <a:buFont typeface="Wingdings" panose="05000000000000000000" pitchFamily="2" charset="2"/>
              <a:buChar char="q"/>
            </a:pPr>
            <a:r>
              <a:rPr lang="en-US" dirty="0" smtClean="0"/>
              <a:t>Occurs when a person in authority trades, or tries to trade, job benefits for sexual favors</a:t>
            </a:r>
          </a:p>
          <a:p>
            <a:pPr>
              <a:buClr>
                <a:srgbClr val="ABBA52"/>
              </a:buClr>
              <a:buFont typeface="Wingdings" panose="05000000000000000000" pitchFamily="2" charset="2"/>
              <a:buChar char="q"/>
            </a:pPr>
            <a:r>
              <a:rPr lang="en-US" dirty="0" smtClean="0"/>
              <a:t>Occurs between an employee and someone with authority, who has the ability to grant or withhold job benefits.</a:t>
            </a:r>
            <a:endParaRPr lang="en-US" dirty="0"/>
          </a:p>
          <a:p>
            <a:pPr lvl="1">
              <a:buFont typeface="Wingdings" panose="05000000000000000000" pitchFamily="2" charset="2"/>
              <a:buChar char="v"/>
            </a:pPr>
            <a:endParaRPr lang="en-US" sz="1200" b="1" dirty="0"/>
          </a:p>
        </p:txBody>
      </p:sp>
      <p:pic>
        <p:nvPicPr>
          <p:cNvPr id="4" name="Picture 3"/>
          <p:cNvPicPr>
            <a:picLocks noChangeAspect="1"/>
          </p:cNvPicPr>
          <p:nvPr/>
        </p:nvPicPr>
        <p:blipFill>
          <a:blip r:embed="rId2"/>
          <a:stretch>
            <a:fillRect/>
          </a:stretch>
        </p:blipFill>
        <p:spPr>
          <a:xfrm>
            <a:off x="4648200" y="0"/>
            <a:ext cx="3200400" cy="1360007"/>
          </a:xfrm>
          <a:prstGeom prst="rect">
            <a:avLst/>
          </a:prstGeom>
        </p:spPr>
      </p:pic>
    </p:spTree>
    <p:extLst>
      <p:ext uri="{BB962C8B-B14F-4D97-AF65-F5344CB8AC3E}">
        <p14:creationId xmlns:p14="http://schemas.microsoft.com/office/powerpoint/2010/main" val="1682790177"/>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66800"/>
            <a:ext cx="7024744" cy="1143000"/>
          </a:xfrm>
        </p:spPr>
        <p:txBody>
          <a:bodyPr>
            <a:noAutofit/>
          </a:bodyPr>
          <a:lstStyle/>
          <a:p>
            <a:r>
              <a:rPr lang="en-US" sz="2400" b="1" dirty="0" smtClean="0">
                <a:solidFill>
                  <a:schemeClr val="tx1"/>
                </a:solidFill>
              </a:rPr>
              <a:t>Who can be the Target?</a:t>
            </a:r>
            <a:endParaRPr lang="en-US" sz="2000" dirty="0">
              <a:solidFill>
                <a:schemeClr val="tx1"/>
              </a:solidFill>
            </a:endParaRPr>
          </a:p>
        </p:txBody>
      </p:sp>
      <p:pic>
        <p:nvPicPr>
          <p:cNvPr id="5" name="Picture 4"/>
          <p:cNvPicPr>
            <a:picLocks noChangeAspect="1"/>
          </p:cNvPicPr>
          <p:nvPr/>
        </p:nvPicPr>
        <p:blipFill>
          <a:blip r:embed="rId2"/>
          <a:stretch>
            <a:fillRect/>
          </a:stretch>
        </p:blipFill>
        <p:spPr>
          <a:xfrm>
            <a:off x="5105400" y="-76200"/>
            <a:ext cx="3048365" cy="1295400"/>
          </a:xfrm>
          <a:prstGeom prst="rect">
            <a:avLst/>
          </a:prstGeom>
        </p:spPr>
      </p:pic>
      <p:sp>
        <p:nvSpPr>
          <p:cNvPr id="6" name="Content Placeholder 5"/>
          <p:cNvSpPr>
            <a:spLocks noGrp="1"/>
          </p:cNvSpPr>
          <p:nvPr>
            <p:ph sz="half" idx="1"/>
          </p:nvPr>
        </p:nvSpPr>
        <p:spPr>
          <a:xfrm>
            <a:off x="304800" y="1676400"/>
            <a:ext cx="7239000" cy="4364961"/>
          </a:xfrm>
        </p:spPr>
        <p:txBody>
          <a:bodyPr>
            <a:normAutofit/>
          </a:bodyPr>
          <a:lstStyle/>
          <a:p>
            <a:pPr>
              <a:buFont typeface="Wingdings" panose="05000000000000000000" pitchFamily="2" charset="2"/>
              <a:buChar char="q"/>
            </a:pPr>
            <a:r>
              <a:rPr lang="en-US" dirty="0" smtClean="0"/>
              <a:t>Sexual harassment can occur between any individuals, regardless of their sex or gender</a:t>
            </a:r>
          </a:p>
          <a:p>
            <a:pPr>
              <a:buFont typeface="Wingdings" panose="05000000000000000000" pitchFamily="2" charset="2"/>
              <a:buChar char="q"/>
            </a:pPr>
            <a:r>
              <a:rPr lang="en-US" dirty="0" smtClean="0"/>
              <a:t>The law protects employees, paid or unpaid interns, and non-employees who work in the workplace.</a:t>
            </a:r>
          </a:p>
          <a:p>
            <a:pPr>
              <a:buFont typeface="Wingdings" panose="05000000000000000000" pitchFamily="2" charset="2"/>
              <a:buChar char="Ø"/>
            </a:pPr>
            <a:endParaRPr lang="en-US" dirty="0"/>
          </a:p>
          <a:p>
            <a:pPr marL="0" indent="0">
              <a:buNone/>
            </a:pPr>
            <a:r>
              <a:rPr lang="en-US" sz="2400" b="1" dirty="0" smtClean="0"/>
              <a:t>Who can be the Perpetrator?</a:t>
            </a:r>
          </a:p>
          <a:p>
            <a:pPr>
              <a:buFont typeface="Wingdings" panose="05000000000000000000" pitchFamily="2" charset="2"/>
              <a:buChar char="q"/>
            </a:pPr>
            <a:r>
              <a:rPr lang="en-US" dirty="0" smtClean="0"/>
              <a:t>Anyone in the workplace</a:t>
            </a:r>
          </a:p>
          <a:p>
            <a:pPr lvl="1">
              <a:buFont typeface="Wingdings" panose="05000000000000000000" pitchFamily="2" charset="2"/>
              <a:buChar char="q"/>
            </a:pPr>
            <a:r>
              <a:rPr lang="en-US" sz="1800" dirty="0" smtClean="0"/>
              <a:t>A coworker</a:t>
            </a:r>
          </a:p>
          <a:p>
            <a:pPr lvl="1">
              <a:buFont typeface="Wingdings" panose="05000000000000000000" pitchFamily="2" charset="2"/>
              <a:buChar char="q"/>
            </a:pPr>
            <a:r>
              <a:rPr lang="en-US" sz="1800" dirty="0" smtClean="0"/>
              <a:t>A supervisor or manager</a:t>
            </a:r>
          </a:p>
          <a:p>
            <a:pPr lvl="1">
              <a:buFont typeface="Wingdings" panose="05000000000000000000" pitchFamily="2" charset="2"/>
              <a:buChar char="q"/>
            </a:pPr>
            <a:r>
              <a:rPr lang="en-US" sz="1800" dirty="0" smtClean="0"/>
              <a:t>Any third-party (non-employee, intern, vendor, customer, etc.)</a:t>
            </a:r>
            <a:endParaRPr lang="en-US" sz="1800" dirty="0"/>
          </a:p>
        </p:txBody>
      </p:sp>
    </p:spTree>
    <p:extLst>
      <p:ext uri="{BB962C8B-B14F-4D97-AF65-F5344CB8AC3E}">
        <p14:creationId xmlns:p14="http://schemas.microsoft.com/office/powerpoint/2010/main" val="349747632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990600"/>
            <a:ext cx="7024744" cy="838200"/>
          </a:xfrm>
        </p:spPr>
        <p:txBody>
          <a:bodyPr>
            <a:normAutofit/>
          </a:bodyPr>
          <a:lstStyle/>
          <a:p>
            <a:r>
              <a:rPr lang="en-US" sz="2400" dirty="0" smtClean="0"/>
              <a:t> </a:t>
            </a:r>
            <a:r>
              <a:rPr lang="en-US" sz="2400" b="1" dirty="0" smtClean="0">
                <a:solidFill>
                  <a:schemeClr val="tx1"/>
                </a:solidFill>
              </a:rPr>
              <a:t>Where Can Workplace Sexual Harassment Occur?</a:t>
            </a:r>
            <a:endParaRPr lang="en-US" sz="2400" b="1" dirty="0">
              <a:solidFill>
                <a:schemeClr val="tx1"/>
              </a:solidFill>
            </a:endParaRPr>
          </a:p>
        </p:txBody>
      </p:sp>
      <p:sp>
        <p:nvSpPr>
          <p:cNvPr id="3" name="Content Placeholder 2"/>
          <p:cNvSpPr>
            <a:spLocks noGrp="1"/>
          </p:cNvSpPr>
          <p:nvPr>
            <p:ph idx="1"/>
          </p:nvPr>
        </p:nvSpPr>
        <p:spPr>
          <a:xfrm>
            <a:off x="838200" y="2133600"/>
            <a:ext cx="6777317" cy="3508977"/>
          </a:xfrm>
        </p:spPr>
        <p:txBody>
          <a:bodyPr/>
          <a:lstStyle/>
          <a:p>
            <a:pPr marL="0" indent="0">
              <a:buNone/>
            </a:pPr>
            <a:r>
              <a:rPr lang="en-US" b="1" dirty="0" smtClean="0"/>
              <a:t>Whenever and wherever employees are fulfilling their work responsibilities, including:</a:t>
            </a:r>
          </a:p>
          <a:p>
            <a:pPr>
              <a:buFont typeface="Wingdings" panose="05000000000000000000" pitchFamily="2" charset="2"/>
              <a:buChar char="q"/>
            </a:pPr>
            <a:r>
              <a:rPr lang="en-US" dirty="0" smtClean="0"/>
              <a:t>Employer-sponsored event</a:t>
            </a:r>
          </a:p>
          <a:p>
            <a:pPr>
              <a:buFont typeface="Wingdings" panose="05000000000000000000" pitchFamily="2" charset="2"/>
              <a:buChar char="q"/>
            </a:pPr>
            <a:r>
              <a:rPr lang="en-US" dirty="0" smtClean="0"/>
              <a:t>Conference</a:t>
            </a:r>
          </a:p>
          <a:p>
            <a:pPr>
              <a:buFont typeface="Wingdings" panose="05000000000000000000" pitchFamily="2" charset="2"/>
              <a:buChar char="q"/>
            </a:pPr>
            <a:r>
              <a:rPr lang="en-US" dirty="0" smtClean="0"/>
              <a:t>Office parties</a:t>
            </a:r>
          </a:p>
          <a:p>
            <a:pPr>
              <a:buFont typeface="Wingdings" panose="05000000000000000000" pitchFamily="2" charset="2"/>
              <a:buChar char="q"/>
            </a:pPr>
            <a:r>
              <a:rPr lang="en-US" dirty="0" smtClean="0"/>
              <a:t>Off-site or during non-work hours</a:t>
            </a:r>
            <a:endParaRPr lang="en-US" dirty="0"/>
          </a:p>
        </p:txBody>
      </p:sp>
      <p:pic>
        <p:nvPicPr>
          <p:cNvPr id="5" name="Picture 4"/>
          <p:cNvPicPr>
            <a:picLocks noChangeAspect="1"/>
          </p:cNvPicPr>
          <p:nvPr/>
        </p:nvPicPr>
        <p:blipFill>
          <a:blip r:embed="rId2"/>
          <a:stretch>
            <a:fillRect/>
          </a:stretch>
        </p:blipFill>
        <p:spPr>
          <a:xfrm>
            <a:off x="5284716" y="-76200"/>
            <a:ext cx="2869049" cy="1219200"/>
          </a:xfrm>
          <a:prstGeom prst="rect">
            <a:avLst/>
          </a:prstGeom>
        </p:spPr>
      </p:pic>
    </p:spTree>
    <p:extLst>
      <p:ext uri="{BB962C8B-B14F-4D97-AF65-F5344CB8AC3E}">
        <p14:creationId xmlns:p14="http://schemas.microsoft.com/office/powerpoint/2010/main" val="428809606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627" y="2057400"/>
            <a:ext cx="6777317" cy="3508977"/>
          </a:xfrm>
        </p:spPr>
        <p:txBody>
          <a:bodyPr/>
          <a:lstStyle/>
          <a:p>
            <a:pPr>
              <a:buFont typeface="Wingdings" panose="05000000000000000000" pitchFamily="2" charset="2"/>
              <a:buChar char="q"/>
            </a:pPr>
            <a:r>
              <a:rPr lang="en-US" dirty="0" smtClean="0"/>
              <a:t>Harassing a person because that person does not conform to gender stereotypes is sexual harassment.</a:t>
            </a:r>
          </a:p>
          <a:p>
            <a:pPr>
              <a:buFont typeface="Wingdings" panose="05000000000000000000" pitchFamily="2" charset="2"/>
              <a:buChar char="q"/>
            </a:pPr>
            <a:endParaRPr lang="en-US" dirty="0" smtClean="0"/>
          </a:p>
          <a:p>
            <a:pPr>
              <a:buFont typeface="Wingdings" panose="05000000000000000000" pitchFamily="2" charset="2"/>
              <a:buChar char="q"/>
            </a:pPr>
            <a:r>
              <a:rPr lang="en-US" dirty="0" smtClean="0"/>
              <a:t>Harassment because someone is performing a job that is usually or was previously performed mostly by persons of a different sex is sex discrimination.</a:t>
            </a:r>
          </a:p>
        </p:txBody>
      </p:sp>
      <p:pic>
        <p:nvPicPr>
          <p:cNvPr id="5" name="Picture 4"/>
          <p:cNvPicPr>
            <a:picLocks noChangeAspect="1"/>
          </p:cNvPicPr>
          <p:nvPr/>
        </p:nvPicPr>
        <p:blipFill>
          <a:blip r:embed="rId2"/>
          <a:stretch>
            <a:fillRect/>
          </a:stretch>
        </p:blipFill>
        <p:spPr>
          <a:xfrm>
            <a:off x="5284716" y="-76200"/>
            <a:ext cx="2869049" cy="1219200"/>
          </a:xfrm>
          <a:prstGeom prst="rect">
            <a:avLst/>
          </a:prstGeom>
        </p:spPr>
      </p:pic>
      <p:sp>
        <p:nvSpPr>
          <p:cNvPr id="6" name="Title 5"/>
          <p:cNvSpPr>
            <a:spLocks noGrp="1"/>
          </p:cNvSpPr>
          <p:nvPr>
            <p:ph type="title"/>
          </p:nvPr>
        </p:nvSpPr>
        <p:spPr>
          <a:xfrm>
            <a:off x="609600" y="1066800"/>
            <a:ext cx="6347713" cy="609600"/>
          </a:xfrm>
        </p:spPr>
        <p:txBody>
          <a:bodyPr>
            <a:normAutofit/>
          </a:bodyPr>
          <a:lstStyle/>
          <a:p>
            <a:r>
              <a:rPr lang="en-US" sz="2400" b="1" dirty="0" smtClean="0">
                <a:solidFill>
                  <a:schemeClr val="tx1"/>
                </a:solidFill>
              </a:rPr>
              <a:t>Sex Stereotyping</a:t>
            </a:r>
            <a:endParaRPr lang="en-US" sz="2400" b="1" dirty="0">
              <a:solidFill>
                <a:schemeClr val="tx1"/>
              </a:solidFill>
            </a:endParaRPr>
          </a:p>
        </p:txBody>
      </p:sp>
    </p:spTree>
    <p:extLst>
      <p:ext uri="{BB962C8B-B14F-4D97-AF65-F5344CB8AC3E}">
        <p14:creationId xmlns:p14="http://schemas.microsoft.com/office/powerpoint/2010/main" val="525203782"/>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2878</TotalTime>
  <Words>1022</Words>
  <Application>Microsoft Office PowerPoint</Application>
  <PresentationFormat>On-screen Show (4:3)</PresentationFormat>
  <Paragraphs>184</Paragraphs>
  <Slides>20</Slides>
  <Notes>2</Notes>
  <HiddenSlides>0</HiddenSlides>
  <MMClips>4</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Trebuchet MS</vt:lpstr>
      <vt:lpstr>Wingdings</vt:lpstr>
      <vt:lpstr>Wingdings 3</vt:lpstr>
      <vt:lpstr>Facet</vt:lpstr>
      <vt:lpstr>  Employee  Assistance Program</vt:lpstr>
      <vt:lpstr>What are we going to accomplish today - </vt:lpstr>
      <vt:lpstr>Don’t be like “The Office” </vt:lpstr>
      <vt:lpstr> </vt:lpstr>
      <vt:lpstr> </vt:lpstr>
      <vt:lpstr> </vt:lpstr>
      <vt:lpstr>Who can be the Target?</vt:lpstr>
      <vt:lpstr> Where Can Workplace Sexual Harassment Occur?</vt:lpstr>
      <vt:lpstr>Sex Stereotyping</vt:lpstr>
      <vt:lpstr>Quick Overview</vt:lpstr>
      <vt:lpstr> Protected Activities </vt:lpstr>
      <vt:lpstr>PowerPoint Presentation</vt:lpstr>
      <vt:lpstr> Supervisor’s Responsibility</vt:lpstr>
      <vt:lpstr> Supervisory Responsibility </vt:lpstr>
      <vt:lpstr>What Should I Do If I Am Harassed?</vt:lpstr>
      <vt:lpstr>Summary, Investigation and Corrective Action</vt:lpstr>
      <vt:lpstr>Defining a Good Working Relationship:  There are several characteristics that make up good, healthy working relationships:</vt:lpstr>
      <vt:lpstr>5 Characteristics of a Positive Work Environment</vt:lpstr>
      <vt:lpstr>The Employee Assistance Program can help</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Grieving &amp; Sexual Harassment In the Workplace</dc:title>
  <dc:creator>Courtney Haas</dc:creator>
  <cp:lastModifiedBy>Cassandra Sheets</cp:lastModifiedBy>
  <cp:revision>152</cp:revision>
  <cp:lastPrinted>2018-02-05T03:18:41Z</cp:lastPrinted>
  <dcterms:created xsi:type="dcterms:W3CDTF">2016-08-08T18:43:30Z</dcterms:created>
  <dcterms:modified xsi:type="dcterms:W3CDTF">2019-02-19T02:17:44Z</dcterms:modified>
</cp:coreProperties>
</file>