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Lst>
  <p:notesMasterIdLst>
    <p:notesMasterId r:id="rId10"/>
  </p:notesMasterIdLst>
  <p:handoutMasterIdLst>
    <p:handoutMasterId r:id="rId11"/>
  </p:handoutMasterIdLst>
  <p:sldIdLst>
    <p:sldId id="356" r:id="rId3"/>
    <p:sldId id="338" r:id="rId4"/>
    <p:sldId id="340" r:id="rId5"/>
    <p:sldId id="341" r:id="rId6"/>
    <p:sldId id="342" r:id="rId7"/>
    <p:sldId id="263" r:id="rId8"/>
    <p:sldId id="264"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E4C"/>
    <a:srgbClr val="924589"/>
    <a:srgbClr val="ABBA52"/>
    <a:srgbClr val="602E5A"/>
    <a:srgbClr val="7A3A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47" autoAdjust="0"/>
    <p:restoredTop sz="89977" autoAdjust="0"/>
  </p:normalViewPr>
  <p:slideViewPr>
    <p:cSldViewPr showGuides="1">
      <p:cViewPr>
        <p:scale>
          <a:sx n="60" d="100"/>
          <a:sy n="60" d="100"/>
        </p:scale>
        <p:origin x="-2124" y="-570"/>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325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Center for Family Life and Recovery, Inc. EAP Supervisory Referral Training</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ABDB4A-348A-46FE-9A2A-BD103FAA32A6}" type="slidenum">
              <a:rPr lang="en-US" smtClean="0"/>
              <a:t>‹#›</a:t>
            </a:fld>
            <a:endParaRPr lang="en-US"/>
          </a:p>
        </p:txBody>
      </p:sp>
    </p:spTree>
    <p:extLst>
      <p:ext uri="{BB962C8B-B14F-4D97-AF65-F5344CB8AC3E}">
        <p14:creationId xmlns:p14="http://schemas.microsoft.com/office/powerpoint/2010/main" val="30580937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Center for Family Life and Recovery, Inc. EAP Orientation Notes</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30CE8E-C1C0-43BA-BC06-280ABB8744B2}" type="slidenum">
              <a:rPr lang="en-US" smtClean="0"/>
              <a:t>‹#›</a:t>
            </a:fld>
            <a:endParaRPr lang="en-US" dirty="0"/>
          </a:p>
        </p:txBody>
      </p:sp>
    </p:spTree>
    <p:extLst>
      <p:ext uri="{BB962C8B-B14F-4D97-AF65-F5344CB8AC3E}">
        <p14:creationId xmlns:p14="http://schemas.microsoft.com/office/powerpoint/2010/main" val="3777475453"/>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1" dirty="0"/>
              <a:t>Picture with background removed</a:t>
            </a:r>
          </a:p>
          <a:p>
            <a:pPr defTabSz="931774">
              <a:defRPr/>
            </a:pPr>
            <a:r>
              <a:rPr lang="en-US" sz="1400" dirty="0"/>
              <a:t>(Intermediate)</a:t>
            </a:r>
          </a:p>
          <a:p>
            <a:pPr defTabSz="931774">
              <a:defRPr/>
            </a:pPr>
            <a:endParaRPr lang="en-US" sz="1400" dirty="0"/>
          </a:p>
          <a:p>
            <a:pPr defTabSz="931774">
              <a:defRPr/>
            </a:pPr>
            <a:r>
              <a:rPr lang="en-US" dirty="0"/>
              <a:t>To reproduce the picture effects on this slide, do the following:</a:t>
            </a:r>
          </a:p>
          <a:p>
            <a:pPr marL="232943" indent="-232943" defTabSz="931774">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2943" indent="-232943" defTabSz="931774">
              <a:buFont typeface="+mj-lt"/>
              <a:buAutoNum type="arabicPeriod"/>
              <a:defRPr/>
            </a:pPr>
            <a:r>
              <a:rPr lang="en-US" dirty="0"/>
              <a:t>On the </a:t>
            </a:r>
            <a:r>
              <a:rPr lang="en-US" b="1" dirty="0"/>
              <a:t>Insert</a:t>
            </a:r>
            <a:r>
              <a:rPr lang="en-US" dirty="0"/>
              <a:t> tab, in the </a:t>
            </a:r>
            <a:r>
              <a:rPr lang="en-US" b="1" dirty="0"/>
              <a:t>Images</a:t>
            </a:r>
            <a:r>
              <a:rPr lang="en-US" dirty="0"/>
              <a:t> group, click </a:t>
            </a:r>
            <a:r>
              <a:rPr lang="en-US" b="1" dirty="0"/>
              <a:t>Picture</a:t>
            </a:r>
            <a:r>
              <a:rPr lang="en-US" dirty="0"/>
              <a:t>.</a:t>
            </a:r>
          </a:p>
          <a:p>
            <a:pPr marL="232943" indent="-232943" defTabSz="931774">
              <a:buFont typeface="+mj-lt"/>
              <a:buAutoNum type="arabicPeriod"/>
              <a:defRPr/>
            </a:pPr>
            <a:r>
              <a:rPr lang="en-US" dirty="0"/>
              <a:t>In the </a:t>
            </a:r>
            <a:r>
              <a:rPr lang="en-US" b="1" dirty="0"/>
              <a:t>Insert Picture </a:t>
            </a:r>
            <a:r>
              <a:rPr lang="en-US" dirty="0"/>
              <a:t>dialog box, select a picture and then click </a:t>
            </a:r>
            <a:r>
              <a:rPr lang="en-US" b="1" dirty="0"/>
              <a:t>Insert</a:t>
            </a:r>
            <a:r>
              <a:rPr lang="en-US" dirty="0"/>
              <a:t>.</a:t>
            </a:r>
          </a:p>
          <a:p>
            <a:pPr marL="232943" indent="-232943" defTabSz="931774">
              <a:buFont typeface="+mj-lt"/>
              <a:buAutoNum type="arabicPeriod"/>
              <a:defRPr/>
            </a:pPr>
            <a:r>
              <a:rPr lang="en-US" dirty="0"/>
              <a:t>Select the picture.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Size</a:t>
            </a:r>
            <a:r>
              <a:rPr lang="en-US" dirty="0"/>
              <a:t> group, click the </a:t>
            </a:r>
            <a:r>
              <a:rPr lang="en-US" b="1" dirty="0"/>
              <a:t>Size and Position </a:t>
            </a:r>
            <a:r>
              <a:rPr lang="en-US" dirty="0"/>
              <a:t>dialog box launcher. In the </a:t>
            </a:r>
            <a:r>
              <a:rPr lang="en-US" b="1" dirty="0"/>
              <a:t>Format Picture </a:t>
            </a:r>
            <a:r>
              <a:rPr lang="en-US" dirty="0"/>
              <a:t>dialog box, resize or crop the image so that the height is set to </a:t>
            </a:r>
            <a:r>
              <a:rPr lang="en-US" b="1" dirty="0">
                <a:solidFill>
                  <a:prstClr val="black"/>
                </a:solidFill>
              </a:rPr>
              <a:t>7.5</a:t>
            </a:r>
            <a:r>
              <a:rPr lang="en-US" b="1" dirty="0"/>
              <a:t>” </a:t>
            </a:r>
            <a:r>
              <a:rPr lang="en-US" dirty="0"/>
              <a:t>and the width</a:t>
            </a:r>
            <a:r>
              <a:rPr lang="en-US" b="1" dirty="0"/>
              <a:t> </a:t>
            </a:r>
            <a:r>
              <a:rPr lang="en-US" dirty="0"/>
              <a:t>is set to </a:t>
            </a:r>
            <a:r>
              <a:rPr lang="en-US" b="1" dirty="0"/>
              <a:t>10”</a:t>
            </a:r>
            <a:r>
              <a:rPr lang="en-US" dirty="0"/>
              <a:t>. To crop the picture, click </a:t>
            </a:r>
            <a:r>
              <a:rPr lang="en-US" b="1" dirty="0"/>
              <a:t>Crop</a:t>
            </a:r>
            <a:r>
              <a:rPr lang="en-US" dirty="0"/>
              <a:t> in the left pane, and in the right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To resize the picture, click </a:t>
            </a:r>
            <a:r>
              <a:rPr lang="en-US" b="1" dirty="0"/>
              <a:t>Size</a:t>
            </a:r>
            <a:r>
              <a:rPr lang="en-US" dirty="0"/>
              <a:t> in the left pane, and in the right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2943" indent="-232943" defTabSz="931774">
              <a:buFont typeface="+mj-lt"/>
              <a:buAutoNum type="arabicPeriod"/>
              <a:defRPr/>
            </a:pPr>
            <a:r>
              <a:rPr lang="en-US" dirty="0"/>
              <a:t>Also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Adjust</a:t>
            </a:r>
            <a:r>
              <a:rPr lang="en-US" dirty="0"/>
              <a:t> group, click </a:t>
            </a:r>
            <a:r>
              <a:rPr lang="en-US" b="1" dirty="0"/>
              <a:t>Color</a:t>
            </a:r>
            <a:r>
              <a:rPr lang="en-US" dirty="0"/>
              <a:t>, and then under </a:t>
            </a:r>
            <a:r>
              <a:rPr lang="en-US" b="1" dirty="0"/>
              <a:t>Recolor</a:t>
            </a:r>
            <a:r>
              <a:rPr lang="en-US" dirty="0"/>
              <a:t> click </a:t>
            </a:r>
            <a:r>
              <a:rPr lang="en-US" b="1" dirty="0"/>
              <a:t>Grayscale</a:t>
            </a:r>
            <a:r>
              <a:rPr lang="en-US" dirty="0"/>
              <a:t>.</a:t>
            </a:r>
          </a:p>
          <a:p>
            <a:pPr marL="232943" indent="-232943" defTabSz="931774">
              <a:buFont typeface="+mj-lt"/>
              <a:buAutoNum type="arabicPeriod"/>
              <a:defRPr/>
            </a:pPr>
            <a:r>
              <a:rPr lang="en-US" dirty="0"/>
              <a:t>Also in the </a:t>
            </a:r>
            <a:r>
              <a:rPr lang="en-US" b="1" dirty="0"/>
              <a:t>Adjust</a:t>
            </a:r>
            <a:r>
              <a:rPr lang="en-US" dirty="0"/>
              <a:t> group, click </a:t>
            </a:r>
            <a:r>
              <a:rPr lang="en-US" b="1" dirty="0"/>
              <a:t>Corrections</a:t>
            </a:r>
            <a:r>
              <a:rPr lang="en-US" dirty="0"/>
              <a:t>, and then under </a:t>
            </a:r>
            <a:r>
              <a:rPr lang="en-US" b="1" dirty="0"/>
              <a:t>Brightness and Contrast</a:t>
            </a:r>
            <a:r>
              <a:rPr lang="en-US" dirty="0"/>
              <a:t>, click </a:t>
            </a:r>
            <a:r>
              <a:rPr lang="en-US" b="1" baseline="0" dirty="0" smtClean="0"/>
              <a:t>Brightness: -40% Contrast: +20%</a:t>
            </a:r>
            <a:r>
              <a:rPr lang="en-US" baseline="0" dirty="0" smtClean="0"/>
              <a:t>.</a:t>
            </a:r>
          </a:p>
          <a:p>
            <a:pPr marL="232943" indent="-232943" defTabSz="931774">
              <a:buFont typeface="+mj-lt"/>
              <a:buAutoNum type="arabicPeriod"/>
              <a:defRPr/>
            </a:pPr>
            <a:r>
              <a:rPr lang="en-US" baseline="0" dirty="0" smtClean="0"/>
              <a:t>On the </a:t>
            </a:r>
            <a:r>
              <a:rPr lang="en-US" b="1" baseline="0" dirty="0" smtClean="0"/>
              <a:t>Home</a:t>
            </a:r>
            <a:r>
              <a:rPr lang="en-US" baseline="0" dirty="0" smtClean="0"/>
              <a:t> tab, in the </a:t>
            </a:r>
            <a:r>
              <a:rPr lang="en-US" b="1" baseline="0" dirty="0" smtClean="0"/>
              <a:t>Clipboard</a:t>
            </a:r>
            <a:r>
              <a:rPr lang="en-US" baseline="0" dirty="0" smtClean="0"/>
              <a:t> group, click the arrow to the right of </a:t>
            </a:r>
            <a:r>
              <a:rPr lang="en-US" b="1" baseline="0" dirty="0" smtClean="0"/>
              <a:t>Copy</a:t>
            </a:r>
            <a:r>
              <a:rPr lang="en-US" baseline="0" dirty="0" smtClean="0"/>
              <a:t>, and then click </a:t>
            </a:r>
            <a:r>
              <a:rPr lang="en-US" b="1" baseline="0" dirty="0" smtClean="0"/>
              <a:t>Duplicate</a:t>
            </a:r>
            <a:r>
              <a:rPr lang="en-US" baseline="0" dirty="0" smtClean="0"/>
              <a:t>.</a:t>
            </a:r>
          </a:p>
          <a:p>
            <a:pPr marL="232943" indent="-232943">
              <a:buFont typeface="+mj-lt"/>
              <a:buAutoNum type="arabicPeriod"/>
            </a:pPr>
            <a:r>
              <a:rPr lang="en-US" baseline="0" dirty="0" smtClean="0"/>
              <a:t>Select the second picture. </a:t>
            </a:r>
            <a:r>
              <a:rPr lang="en-US" dirty="0"/>
              <a:t>On the </a:t>
            </a:r>
            <a:r>
              <a:rPr lang="en-US" b="1" dirty="0"/>
              <a:t>Home</a:t>
            </a:r>
            <a:r>
              <a:rPr lang="en-US" dirty="0"/>
              <a:t> tab, in the </a:t>
            </a:r>
            <a:r>
              <a:rPr lang="en-US" b="1" dirty="0"/>
              <a:t>Drawing</a:t>
            </a:r>
            <a:r>
              <a:rPr lang="en-US" dirty="0"/>
              <a:t> group, click </a:t>
            </a:r>
            <a:r>
              <a:rPr lang="en-US" b="1" dirty="0"/>
              <a:t>Arrange</a:t>
            </a:r>
            <a:r>
              <a:rPr lang="en-US" dirty="0"/>
              <a:t>, point to </a:t>
            </a:r>
            <a:r>
              <a:rPr lang="en-US" b="1" dirty="0"/>
              <a:t>Align</a:t>
            </a:r>
            <a:r>
              <a:rPr lang="en-US" dirty="0"/>
              <a:t>, and then do the following:</a:t>
            </a:r>
          </a:p>
          <a:p>
            <a:pPr marL="698830" lvl="1" indent="-232943">
              <a:buFont typeface="+mj-lt"/>
              <a:buAutoNum type="arabicPeriod"/>
            </a:pPr>
            <a:r>
              <a:rPr lang="en-US" dirty="0"/>
              <a:t>Click </a:t>
            </a:r>
            <a:r>
              <a:rPr lang="en-US" b="1" dirty="0"/>
              <a:t>Align to Slide</a:t>
            </a:r>
            <a:r>
              <a:rPr lang="en-US" dirty="0"/>
              <a:t>.</a:t>
            </a:r>
          </a:p>
          <a:p>
            <a:pPr marL="698830" lvl="1" indent="-232943">
              <a:buFont typeface="+mj-lt"/>
              <a:buAutoNum type="arabicPeriod"/>
            </a:pPr>
            <a:r>
              <a:rPr lang="en-US" dirty="0"/>
              <a:t>Click </a:t>
            </a:r>
            <a:r>
              <a:rPr lang="en-US" b="1" dirty="0"/>
              <a:t>Align Middle</a:t>
            </a:r>
            <a:r>
              <a:rPr lang="en-US" dirty="0"/>
              <a:t>. </a:t>
            </a:r>
          </a:p>
          <a:p>
            <a:pPr marL="698830" lvl="1" indent="-232943">
              <a:buFont typeface="+mj-lt"/>
              <a:buAutoNum type="arabicPeriod"/>
            </a:pPr>
            <a:r>
              <a:rPr lang="en-US" dirty="0"/>
              <a:t>Click </a:t>
            </a:r>
            <a:r>
              <a:rPr lang="en-US" b="1" dirty="0"/>
              <a:t>Align Center</a:t>
            </a:r>
            <a:r>
              <a:rPr lang="en-US" dirty="0"/>
              <a:t>.</a:t>
            </a:r>
          </a:p>
          <a:p>
            <a:pPr marL="232943" indent="-232943">
              <a:buFont typeface="+mj-lt"/>
              <a:buAutoNum type="arabicPeriod"/>
            </a:pPr>
            <a:r>
              <a:rPr lang="en-US" dirty="0"/>
              <a:t>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Adjust</a:t>
            </a:r>
            <a:r>
              <a:rPr lang="en-US" dirty="0"/>
              <a:t> group, click </a:t>
            </a:r>
            <a:r>
              <a:rPr lang="en-US" b="1" dirty="0"/>
              <a:t>Reset</a:t>
            </a:r>
            <a:r>
              <a:rPr lang="en-US" dirty="0"/>
              <a:t> </a:t>
            </a:r>
            <a:r>
              <a:rPr lang="en-US" b="1" dirty="0"/>
              <a:t>Picture</a:t>
            </a:r>
            <a:r>
              <a:rPr lang="en-US" dirty="0"/>
              <a:t>.</a:t>
            </a:r>
          </a:p>
          <a:p>
            <a:pPr marL="232943" indent="-232943" defTabSz="931774">
              <a:buFont typeface="+mj-lt"/>
              <a:buAutoNum type="arabicPeriod"/>
              <a:defRPr/>
            </a:pPr>
            <a:r>
              <a:rPr lang="en-US" dirty="0"/>
              <a:t>Also under </a:t>
            </a:r>
            <a:r>
              <a:rPr lang="en-US" b="1" dirty="0"/>
              <a:t>Picture</a:t>
            </a:r>
            <a:r>
              <a:rPr lang="en-US" dirty="0"/>
              <a:t> </a:t>
            </a:r>
            <a:r>
              <a:rPr lang="en-US" b="1" dirty="0"/>
              <a:t>Tools</a:t>
            </a:r>
            <a:r>
              <a:rPr lang="en-US" dirty="0"/>
              <a:t>, </a:t>
            </a:r>
            <a:r>
              <a:rPr lang="en-US" baseline="0" dirty="0" smtClean="0"/>
              <a:t>on the </a:t>
            </a:r>
            <a:r>
              <a:rPr lang="en-US" b="1" baseline="0" dirty="0" smtClean="0"/>
              <a:t>Format</a:t>
            </a:r>
            <a:r>
              <a:rPr lang="en-US" baseline="0" dirty="0" smtClean="0"/>
              <a:t> tab, in the </a:t>
            </a:r>
            <a:r>
              <a:rPr lang="en-US" b="1" baseline="0" dirty="0" smtClean="0"/>
              <a:t>Size</a:t>
            </a:r>
            <a:r>
              <a:rPr lang="en-US" baseline="0" dirty="0" smtClean="0"/>
              <a:t> group, click the </a:t>
            </a:r>
            <a:r>
              <a:rPr lang="en-US" b="1" baseline="0" dirty="0" smtClean="0"/>
              <a:t>Size and Position</a:t>
            </a:r>
            <a:r>
              <a:rPr lang="en-US" b="0" baseline="0" dirty="0" smtClean="0"/>
              <a:t> dialog box launcher</a:t>
            </a:r>
            <a:r>
              <a:rPr lang="en-US" baseline="0" dirty="0" smtClean="0"/>
              <a:t>..</a:t>
            </a:r>
            <a:r>
              <a:rPr lang="en-US" dirty="0"/>
              <a:t> In the </a:t>
            </a:r>
            <a:r>
              <a:rPr lang="en-US" b="1" dirty="0"/>
              <a:t>Format Picture </a:t>
            </a:r>
            <a:r>
              <a:rPr lang="en-US" dirty="0"/>
              <a:t>dialog box, resize or crop the image to focus on the main subject in the picture. (Example picture is set to </a:t>
            </a:r>
            <a:r>
              <a:rPr lang="en-US" b="1" dirty="0"/>
              <a:t>3.54” </a:t>
            </a:r>
            <a:r>
              <a:rPr lang="en-US" dirty="0"/>
              <a:t>height and </a:t>
            </a:r>
            <a:r>
              <a:rPr lang="en-US" b="1" dirty="0"/>
              <a:t>3.24” </a:t>
            </a:r>
            <a:r>
              <a:rPr lang="en-US" dirty="0"/>
              <a:t>width).</a:t>
            </a:r>
            <a:r>
              <a:rPr lang="en-US" b="1" dirty="0"/>
              <a:t> </a:t>
            </a:r>
            <a:r>
              <a:rPr lang="en-US" dirty="0"/>
              <a:t>To crop the picture, click </a:t>
            </a:r>
            <a:r>
              <a:rPr lang="en-US" b="1" dirty="0"/>
              <a:t>Crop</a:t>
            </a:r>
            <a:r>
              <a:rPr lang="en-US" dirty="0"/>
              <a:t> in the left pane, and in the right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To resize the picture, click </a:t>
            </a:r>
            <a:r>
              <a:rPr lang="en-US" b="1" dirty="0"/>
              <a:t>Size</a:t>
            </a:r>
            <a:r>
              <a:rPr lang="en-US" dirty="0"/>
              <a:t> in the left pane, and in the right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endParaRPr lang="en-US" b="1" dirty="0"/>
          </a:p>
          <a:p>
            <a:pPr marL="232943" indent="-232943">
              <a:buFont typeface="+mj-lt"/>
              <a:buAutoNum type="arabicPeriod"/>
            </a:pPr>
            <a:r>
              <a:rPr lang="en-US" dirty="0"/>
              <a:t>Also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Adjust</a:t>
            </a:r>
            <a:r>
              <a:rPr lang="en-US" dirty="0"/>
              <a:t> group, click </a:t>
            </a:r>
            <a:r>
              <a:rPr lang="en-US" b="1" dirty="0"/>
              <a:t>Remove</a:t>
            </a:r>
            <a:r>
              <a:rPr lang="en-US" dirty="0"/>
              <a:t> </a:t>
            </a:r>
            <a:r>
              <a:rPr lang="en-US" b="1" dirty="0"/>
              <a:t>Background</a:t>
            </a:r>
            <a:r>
              <a:rPr lang="en-US" dirty="0"/>
              <a:t>, and then do the following: </a:t>
            </a:r>
          </a:p>
          <a:p>
            <a:pPr marL="698830" lvl="1" indent="-232943">
              <a:buFont typeface="Arial" pitchFamily="34" charset="0"/>
              <a:buChar char="•"/>
            </a:pPr>
            <a:r>
              <a:rPr lang="en-US" dirty="0"/>
              <a:t>To remove additional background areas from the picture, on the </a:t>
            </a:r>
            <a:r>
              <a:rPr lang="en-US" b="1" dirty="0"/>
              <a:t>Background</a:t>
            </a:r>
            <a:r>
              <a:rPr lang="en-US" dirty="0"/>
              <a:t> </a:t>
            </a:r>
            <a:r>
              <a:rPr lang="en-US" b="1" dirty="0"/>
              <a:t>Removal</a:t>
            </a:r>
            <a:r>
              <a:rPr lang="en-US" dirty="0"/>
              <a:t> tab, in the </a:t>
            </a:r>
            <a:r>
              <a:rPr lang="en-US" b="1" dirty="0"/>
              <a:t>Refine</a:t>
            </a:r>
            <a:r>
              <a:rPr lang="en-US" dirty="0"/>
              <a:t> group, click </a:t>
            </a:r>
            <a:r>
              <a:rPr lang="en-US" b="1" dirty="0"/>
              <a:t>Mark Areas to Remove</a:t>
            </a:r>
            <a:r>
              <a:rPr lang="en-US" dirty="0"/>
              <a:t>. Select all of the additional areas to be removed.</a:t>
            </a:r>
          </a:p>
          <a:p>
            <a:pPr marL="698830" lvl="1" indent="-232943" defTabSz="931774">
              <a:buFont typeface="Arial" pitchFamily="34" charset="0"/>
              <a:buChar char="•"/>
              <a:defRPr/>
            </a:pPr>
            <a:r>
              <a:rPr lang="en-US" dirty="0"/>
              <a:t>To keep additional areas of the picture that have been removed, on the </a:t>
            </a:r>
            <a:r>
              <a:rPr lang="en-US" b="1" dirty="0"/>
              <a:t>Background</a:t>
            </a:r>
            <a:r>
              <a:rPr lang="en-US" dirty="0"/>
              <a:t> </a:t>
            </a:r>
            <a:r>
              <a:rPr lang="en-US" b="1" dirty="0"/>
              <a:t>Removal</a:t>
            </a:r>
            <a:r>
              <a:rPr lang="en-US" dirty="0"/>
              <a:t> tab, in the </a:t>
            </a:r>
            <a:r>
              <a:rPr lang="en-US" b="1" dirty="0"/>
              <a:t>Refine</a:t>
            </a:r>
            <a:r>
              <a:rPr lang="en-US" dirty="0"/>
              <a:t> group, click </a:t>
            </a:r>
            <a:r>
              <a:rPr lang="en-US" b="1" dirty="0"/>
              <a:t>Mark Areas to Keep.</a:t>
            </a:r>
            <a:r>
              <a:rPr lang="en-US" dirty="0"/>
              <a:t> Select all of the additional areas to be kept.</a:t>
            </a:r>
          </a:p>
          <a:p>
            <a:pPr marL="698830" lvl="1" indent="-232943" defTabSz="931774">
              <a:buFont typeface="Arial" pitchFamily="34" charset="0"/>
              <a:buChar char="•"/>
              <a:defRPr/>
            </a:pPr>
            <a:r>
              <a:rPr lang="en-US" dirty="0"/>
              <a:t>Click </a:t>
            </a:r>
            <a:r>
              <a:rPr lang="en-US" b="1" dirty="0"/>
              <a:t>Keep</a:t>
            </a:r>
            <a:r>
              <a:rPr lang="en-US" dirty="0"/>
              <a:t> </a:t>
            </a:r>
            <a:r>
              <a:rPr lang="en-US" b="1" dirty="0"/>
              <a:t>Changes</a:t>
            </a:r>
            <a:r>
              <a:rPr lang="en-US" dirty="0"/>
              <a:t> in the </a:t>
            </a:r>
            <a:r>
              <a:rPr lang="en-US" b="1" dirty="0"/>
              <a:t>Close</a:t>
            </a:r>
            <a:r>
              <a:rPr lang="en-US" dirty="0"/>
              <a:t> group when finished.</a:t>
            </a:r>
          </a:p>
          <a:p>
            <a:pPr defTabSz="931774">
              <a:defRPr/>
            </a:pPr>
            <a:endParaRPr lang="en-US" dirty="0"/>
          </a:p>
          <a:p>
            <a:pPr defTabSz="931774">
              <a:defRPr/>
            </a:pPr>
            <a:r>
              <a:rPr lang="en-US" dirty="0"/>
              <a:t>To reproduce the shape effects on this slide, do the following:</a:t>
            </a:r>
          </a:p>
          <a:p>
            <a:pPr marL="232943" indent="-232943" defTabSz="931774">
              <a:buFont typeface="+mj-lt"/>
              <a:buAutoNum type="arabicPeriod"/>
              <a:defRPr/>
            </a:pPr>
            <a:r>
              <a:rPr lang="en-US" dirty="0"/>
              <a:t>On the </a:t>
            </a:r>
            <a:r>
              <a:rPr lang="en-US" b="1" dirty="0"/>
              <a:t>Home</a:t>
            </a:r>
            <a:r>
              <a:rPr lang="en-US" dirty="0"/>
              <a:t> tab, in the </a:t>
            </a:r>
            <a:r>
              <a:rPr lang="en-US" b="1" dirty="0"/>
              <a:t>Drawing</a:t>
            </a:r>
            <a:r>
              <a:rPr lang="en-US" dirty="0"/>
              <a:t> group, select </a:t>
            </a:r>
            <a:r>
              <a:rPr lang="en-US" b="1" dirty="0"/>
              <a:t>Rectangle</a:t>
            </a:r>
            <a:r>
              <a:rPr lang="en-US" dirty="0"/>
              <a:t>.</a:t>
            </a:r>
          </a:p>
          <a:p>
            <a:pPr marL="232943" indent="-232943" defTabSz="931774">
              <a:buFont typeface="+mj-lt"/>
              <a:buAutoNum type="arabicPeriod"/>
              <a:defRPr/>
            </a:pPr>
            <a:r>
              <a:rPr lang="en-US" dirty="0"/>
              <a:t>On the slide, drag to draw a rectangle.</a:t>
            </a:r>
          </a:p>
          <a:p>
            <a:pPr marL="232943" indent="-232943" defTabSz="931774">
              <a:buFont typeface="+mj-lt"/>
              <a:buAutoNum type="arabicPeriod"/>
              <a:defRPr/>
            </a:pPr>
            <a:r>
              <a:rPr lang="en-US" dirty="0"/>
              <a:t>Select the rectangle. Also on the </a:t>
            </a:r>
            <a:r>
              <a:rPr lang="en-US" b="1" dirty="0"/>
              <a:t>Home</a:t>
            </a:r>
            <a:r>
              <a:rPr lang="en-US" dirty="0"/>
              <a:t> tab, in the </a:t>
            </a:r>
            <a:r>
              <a:rPr lang="en-US" b="1" dirty="0"/>
              <a:t>Drawing</a:t>
            </a:r>
            <a:r>
              <a:rPr lang="en-US" dirty="0"/>
              <a:t> group, click the </a:t>
            </a:r>
            <a:r>
              <a:rPr lang="en-US" b="1" dirty="0"/>
              <a:t>Format Shape </a:t>
            </a:r>
            <a:r>
              <a:rPr lang="en-US" dirty="0"/>
              <a:t>dialog box launcher.</a:t>
            </a:r>
          </a:p>
          <a:p>
            <a:pPr marL="232943" indent="-232943" defTabSz="931774">
              <a:buFont typeface="+mj-lt"/>
              <a:buAutoNum type="arabicPeriod"/>
              <a:defRPr/>
            </a:pPr>
            <a:r>
              <a:rPr lang="en-US" dirty="0"/>
              <a:t>In the </a:t>
            </a:r>
            <a:r>
              <a:rPr lang="en-US" b="1" dirty="0"/>
              <a:t>Format Shape </a:t>
            </a:r>
            <a:r>
              <a:rPr lang="en-US" dirty="0"/>
              <a:t>dialog box, in the </a:t>
            </a:r>
            <a:r>
              <a:rPr lang="en-US" b="1" dirty="0"/>
              <a:t>Size</a:t>
            </a:r>
            <a:r>
              <a:rPr lang="en-US" dirty="0"/>
              <a:t> tab, </a:t>
            </a:r>
            <a:r>
              <a:rPr lang="en-US" baseline="0" dirty="0" smtClean="0"/>
              <a:t>enter </a:t>
            </a:r>
            <a:r>
              <a:rPr lang="en-US" b="1" baseline="0" dirty="0" smtClean="0"/>
              <a:t>7.5”</a:t>
            </a:r>
            <a:r>
              <a:rPr lang="en-US" baseline="0" dirty="0" smtClean="0"/>
              <a:t> into the </a:t>
            </a:r>
            <a:r>
              <a:rPr lang="en-US" b="1" baseline="0" dirty="0" smtClean="0"/>
              <a:t>Height</a:t>
            </a:r>
            <a:r>
              <a:rPr lang="en-US" baseline="0" dirty="0" smtClean="0"/>
              <a:t> box and enter </a:t>
            </a:r>
            <a:r>
              <a:rPr lang="en-US" b="1" baseline="0" dirty="0" smtClean="0"/>
              <a:t>4”</a:t>
            </a:r>
            <a:r>
              <a:rPr lang="en-US" baseline="0" dirty="0" smtClean="0"/>
              <a:t> into the </a:t>
            </a:r>
            <a:r>
              <a:rPr lang="en-US" b="1" baseline="0" dirty="0" smtClean="0"/>
              <a:t>Width</a:t>
            </a:r>
            <a:r>
              <a:rPr lang="en-US" baseline="0" dirty="0" smtClean="0"/>
              <a:t> box.</a:t>
            </a:r>
            <a:endParaRPr lang="en-US" dirty="0"/>
          </a:p>
          <a:p>
            <a:pPr marL="232943" indent="-232943" defTabSz="931774">
              <a:buFont typeface="+mj-lt"/>
              <a:buAutoNum type="arabicPeriod"/>
              <a:defRPr/>
            </a:pPr>
            <a:r>
              <a:rPr lang="en-US" dirty="0"/>
              <a:t>Also in the </a:t>
            </a:r>
            <a:r>
              <a:rPr lang="en-US" b="1" dirty="0"/>
              <a:t>Format Shape </a:t>
            </a:r>
            <a:r>
              <a:rPr lang="en-US" dirty="0"/>
              <a:t>dialog box, in the </a:t>
            </a:r>
            <a:r>
              <a:rPr lang="en-US" b="1" dirty="0"/>
              <a:t>Fill</a:t>
            </a:r>
            <a:r>
              <a:rPr lang="en-US" dirty="0"/>
              <a:t> tab, select </a:t>
            </a:r>
            <a:r>
              <a:rPr lang="en-US" b="1" dirty="0"/>
              <a:t>Gradient</a:t>
            </a:r>
            <a:r>
              <a:rPr lang="en-US" dirty="0"/>
              <a:t> </a:t>
            </a:r>
            <a:r>
              <a:rPr lang="en-US" b="1" dirty="0"/>
              <a:t>fill</a:t>
            </a:r>
            <a:r>
              <a:rPr lang="en-US" dirty="0"/>
              <a:t>, and then do the following:</a:t>
            </a:r>
          </a:p>
          <a:p>
            <a:pPr marL="698830" lvl="1" indent="-232943" defTabSz="931774">
              <a:buFont typeface="Arial" pitchFamily="34" charset="0"/>
              <a:buChar char="•"/>
              <a:defRPr/>
            </a:pPr>
            <a:r>
              <a:rPr lang="en-US" dirty="0"/>
              <a:t>In the </a:t>
            </a:r>
            <a:r>
              <a:rPr lang="en-US" b="1" dirty="0"/>
              <a:t>Type</a:t>
            </a:r>
            <a:r>
              <a:rPr lang="en-US" dirty="0"/>
              <a:t> list, select </a:t>
            </a:r>
            <a:r>
              <a:rPr lang="en-US" b="1" dirty="0"/>
              <a:t>Linear</a:t>
            </a:r>
            <a:r>
              <a:rPr lang="en-US" dirty="0"/>
              <a:t>.</a:t>
            </a:r>
          </a:p>
          <a:p>
            <a:pPr marL="698830" lvl="1" indent="-232943" defTabSz="931774">
              <a:buFont typeface="Arial" pitchFamily="34" charset="0"/>
              <a:buChar char="•"/>
              <a:defRPr/>
            </a:pPr>
            <a:r>
              <a:rPr lang="en-US" dirty="0"/>
              <a:t>In the </a:t>
            </a:r>
            <a:r>
              <a:rPr lang="en-US" b="1" dirty="0"/>
              <a:t>Angle</a:t>
            </a:r>
            <a:r>
              <a:rPr lang="en-US" dirty="0"/>
              <a:t> box, enter </a:t>
            </a:r>
            <a:r>
              <a:rPr lang="en-US" b="1" baseline="0" dirty="0" smtClean="0"/>
              <a:t>90°</a:t>
            </a:r>
            <a:r>
              <a:rPr lang="en-US" b="0" baseline="0" dirty="0" smtClean="0"/>
              <a:t>.</a:t>
            </a:r>
          </a:p>
          <a:p>
            <a:pPr marL="698830" lvl="1" indent="-232943" defTabSz="931774">
              <a:buFont typeface="Arial" pitchFamily="34" charset="0"/>
              <a:buChar char="•"/>
              <a:defRPr/>
            </a:pPr>
            <a:r>
              <a:rPr lang="en-US" dirty="0"/>
              <a:t>Under </a:t>
            </a:r>
            <a:r>
              <a:rPr lang="en-US" b="1" dirty="0"/>
              <a:t>Gradient stops</a:t>
            </a:r>
            <a:r>
              <a:rPr lang="en-US" dirty="0"/>
              <a:t>, click </a:t>
            </a:r>
            <a:r>
              <a:rPr lang="en-US" b="1" dirty="0"/>
              <a:t>Add gradient stops</a:t>
            </a:r>
            <a:r>
              <a:rPr lang="en-US" dirty="0"/>
              <a:t> or </a:t>
            </a:r>
            <a:r>
              <a:rPr lang="en-US" b="1" dirty="0"/>
              <a:t>Remove gradient stops</a:t>
            </a:r>
            <a:r>
              <a:rPr lang="en-US" dirty="0"/>
              <a:t> until three stops appear in the slider.</a:t>
            </a:r>
          </a:p>
          <a:p>
            <a:pPr marL="232943" indent="-232943" defTabSz="931774">
              <a:buFont typeface="+mj-lt"/>
              <a:buAutoNum type="arabicPeriod"/>
              <a:defRPr/>
            </a:pPr>
            <a:r>
              <a:rPr lang="en-US" dirty="0"/>
              <a:t>Also under </a:t>
            </a:r>
            <a:r>
              <a:rPr lang="en-US" b="1" dirty="0"/>
              <a:t>Gradient stops</a:t>
            </a:r>
            <a:r>
              <a:rPr lang="en-US" dirty="0"/>
              <a:t>, customize the gradient stops as follows:</a:t>
            </a:r>
          </a:p>
          <a:p>
            <a:pPr marL="640594" lvl="1" indent="-174708">
              <a:buFont typeface="Arial" pitchFamily="34" charset="0"/>
              <a:buChar char="•"/>
            </a:pPr>
            <a:r>
              <a:rPr lang="en-US" dirty="0"/>
              <a:t>Select the first stop from the left</a:t>
            </a:r>
            <a:r>
              <a:rPr lang="en-US" b="1" dirty="0"/>
              <a:t> </a:t>
            </a:r>
            <a:r>
              <a:rPr lang="en-US" dirty="0"/>
              <a:t>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0%</a:t>
            </a:r>
            <a:r>
              <a:rPr lang="en-US" dirty="0"/>
              <a:t>.</a:t>
            </a:r>
          </a:p>
          <a:p>
            <a:pPr marL="1106481" lvl="2" indent="-174708">
              <a:buFont typeface="Arial" pitchFamily="34" charset="0"/>
              <a:buChar char="•"/>
            </a:pPr>
            <a:r>
              <a:rPr lang="en-US" dirty="0"/>
              <a:t>Click the button next to </a:t>
            </a:r>
            <a:r>
              <a:rPr lang="en-US" b="1" dirty="0"/>
              <a:t>Color</a:t>
            </a:r>
            <a:r>
              <a:rPr lang="en-US" dirty="0"/>
              <a:t>, and then under </a:t>
            </a:r>
            <a:r>
              <a:rPr lang="en-US" b="1" dirty="0"/>
              <a:t>Theme Colors </a:t>
            </a:r>
            <a:r>
              <a:rPr lang="en-US" dirty="0"/>
              <a:t>click </a:t>
            </a:r>
            <a:r>
              <a:rPr lang="en-US" b="1" dirty="0"/>
              <a:t>Black, Text 1</a:t>
            </a:r>
            <a:r>
              <a:rPr lang="en-US" dirty="0"/>
              <a:t> (first row, second option from the left).</a:t>
            </a:r>
          </a:p>
          <a:p>
            <a:pPr marL="1106481" lvl="2" indent="-174708">
              <a:buFont typeface="Arial" pitchFamily="34" charset="0"/>
              <a:buChar char="•"/>
            </a:pPr>
            <a:r>
              <a:rPr lang="en-US" dirty="0"/>
              <a:t>In the </a:t>
            </a:r>
            <a:r>
              <a:rPr lang="en-US" b="1" dirty="0"/>
              <a:t>Transparency</a:t>
            </a:r>
            <a:r>
              <a:rPr lang="en-US" dirty="0"/>
              <a:t> box, enter </a:t>
            </a:r>
            <a:r>
              <a:rPr lang="en-US" b="1" dirty="0"/>
              <a:t>100%</a:t>
            </a:r>
            <a:r>
              <a:rPr lang="en-US" dirty="0"/>
              <a:t>.</a:t>
            </a:r>
          </a:p>
          <a:p>
            <a:pPr marL="640594" lvl="1" indent="-174708">
              <a:buFont typeface="Arial" pitchFamily="34" charset="0"/>
              <a:buChar char="•"/>
            </a:pPr>
            <a:r>
              <a:rPr lang="en-US" dirty="0"/>
              <a:t>Select the second stop from the left</a:t>
            </a:r>
            <a:r>
              <a:rPr lang="en-US" b="1" dirty="0"/>
              <a:t> </a:t>
            </a:r>
            <a:r>
              <a:rPr lang="en-US" dirty="0"/>
              <a:t>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40%</a:t>
            </a:r>
            <a:r>
              <a:rPr lang="en-US" dirty="0"/>
              <a:t>.</a:t>
            </a:r>
          </a:p>
          <a:p>
            <a:pPr marL="1106481" lvl="2" indent="-174708">
              <a:buFont typeface="Arial" pitchFamily="34" charset="0"/>
              <a:buChar char="•"/>
            </a:pPr>
            <a:r>
              <a:rPr lang="en-US" dirty="0"/>
              <a:t>Click the button next to </a:t>
            </a:r>
            <a:r>
              <a:rPr lang="en-US" b="1" dirty="0"/>
              <a:t>Color</a:t>
            </a:r>
            <a:r>
              <a:rPr lang="en-US" dirty="0"/>
              <a:t>, click </a:t>
            </a:r>
            <a:r>
              <a:rPr lang="en-US" b="1" dirty="0"/>
              <a:t>More Colors</a:t>
            </a:r>
            <a:r>
              <a:rPr lang="en-US" dirty="0"/>
              <a:t>, and then in the </a:t>
            </a:r>
            <a:r>
              <a:rPr lang="en-US" b="1" dirty="0"/>
              <a:t>Colors</a:t>
            </a:r>
            <a:r>
              <a:rPr lang="en-US" dirty="0"/>
              <a:t> dialog box, on the </a:t>
            </a:r>
            <a:r>
              <a:rPr lang="en-US" b="1" dirty="0"/>
              <a:t>Custom</a:t>
            </a:r>
            <a:r>
              <a:rPr lang="en-US" dirty="0"/>
              <a:t> tab, enter values for Red: </a:t>
            </a:r>
            <a:r>
              <a:rPr lang="en-US" b="1" dirty="0"/>
              <a:t>47</a:t>
            </a:r>
            <a:r>
              <a:rPr lang="en-US" dirty="0"/>
              <a:t>, Green: </a:t>
            </a:r>
            <a:r>
              <a:rPr lang="en-US" b="1" dirty="0"/>
              <a:t>91</a:t>
            </a:r>
            <a:r>
              <a:rPr lang="en-US" dirty="0"/>
              <a:t>, and Blue: </a:t>
            </a:r>
            <a:r>
              <a:rPr lang="en-US" b="1" dirty="0"/>
              <a:t>77</a:t>
            </a:r>
            <a:r>
              <a:rPr lang="en-US" dirty="0"/>
              <a:t>.</a:t>
            </a:r>
          </a:p>
          <a:p>
            <a:pPr marL="1106481" lvl="2" indent="-174708">
              <a:buFont typeface="Arial" pitchFamily="34" charset="0"/>
              <a:buChar char="•"/>
            </a:pPr>
            <a:r>
              <a:rPr lang="en-US" dirty="0"/>
              <a:t>In the </a:t>
            </a:r>
            <a:r>
              <a:rPr lang="en-US" b="1" dirty="0"/>
              <a:t>Transparency</a:t>
            </a:r>
            <a:r>
              <a:rPr lang="en-US" dirty="0"/>
              <a:t> box, enter </a:t>
            </a:r>
            <a:r>
              <a:rPr lang="en-US" b="1" dirty="0"/>
              <a:t>0%</a:t>
            </a:r>
            <a:r>
              <a:rPr lang="en-US" dirty="0"/>
              <a:t>.</a:t>
            </a:r>
          </a:p>
          <a:p>
            <a:pPr marL="640594" lvl="1" indent="-174708">
              <a:buFont typeface="Arial" pitchFamily="34" charset="0"/>
              <a:buChar char="•"/>
            </a:pPr>
            <a:r>
              <a:rPr lang="en-US" dirty="0"/>
              <a:t>Select the third stop from the left</a:t>
            </a:r>
            <a:r>
              <a:rPr lang="en-US" b="1" dirty="0"/>
              <a:t> </a:t>
            </a:r>
            <a:r>
              <a:rPr lang="en-US" dirty="0"/>
              <a:t>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100%</a:t>
            </a:r>
            <a:r>
              <a:rPr lang="en-US" dirty="0"/>
              <a:t>.</a:t>
            </a:r>
          </a:p>
          <a:p>
            <a:pPr marL="1106481" lvl="2" indent="-174708">
              <a:buFont typeface="Arial" pitchFamily="34" charset="0"/>
              <a:buChar char="•"/>
            </a:pPr>
            <a:r>
              <a:rPr lang="en-US" dirty="0"/>
              <a:t>Click the button next to </a:t>
            </a:r>
            <a:r>
              <a:rPr lang="en-US" b="1" dirty="0"/>
              <a:t>Color</a:t>
            </a:r>
            <a:r>
              <a:rPr lang="en-US" dirty="0"/>
              <a:t>, and then under </a:t>
            </a:r>
            <a:r>
              <a:rPr lang="en-US" b="1" dirty="0"/>
              <a:t>Theme Colors </a:t>
            </a:r>
            <a:r>
              <a:rPr lang="en-US" dirty="0"/>
              <a:t>click </a:t>
            </a:r>
            <a:r>
              <a:rPr lang="en-US" b="1" dirty="0"/>
              <a:t>Black, Text 1</a:t>
            </a:r>
            <a:r>
              <a:rPr lang="en-US" dirty="0"/>
              <a:t> (first row, second option from the left).</a:t>
            </a:r>
          </a:p>
          <a:p>
            <a:pPr marL="1106481" lvl="2" indent="-174708">
              <a:buFont typeface="Arial" pitchFamily="34" charset="0"/>
              <a:buChar char="•"/>
            </a:pPr>
            <a:r>
              <a:rPr lang="en-US" dirty="0"/>
              <a:t>In the </a:t>
            </a:r>
            <a:r>
              <a:rPr lang="en-US" b="1" dirty="0"/>
              <a:t>Transparency</a:t>
            </a:r>
            <a:r>
              <a:rPr lang="en-US" dirty="0"/>
              <a:t> box, enter </a:t>
            </a:r>
            <a:r>
              <a:rPr lang="en-US" b="1" dirty="0"/>
              <a:t>90%.</a:t>
            </a:r>
          </a:p>
          <a:p>
            <a:pPr marL="232943" indent="-232943">
              <a:buFont typeface="+mj-lt"/>
              <a:buAutoNum type="arabicPeriod"/>
            </a:pPr>
            <a:r>
              <a:rPr lang="en-US" dirty="0"/>
              <a:t>Also in the </a:t>
            </a:r>
            <a:r>
              <a:rPr lang="en-US" b="1" dirty="0"/>
              <a:t>Format</a:t>
            </a:r>
            <a:r>
              <a:rPr lang="en-US" dirty="0"/>
              <a:t> </a:t>
            </a:r>
            <a:r>
              <a:rPr lang="en-US" b="1" dirty="0"/>
              <a:t>Shape</a:t>
            </a:r>
            <a:r>
              <a:rPr lang="en-US" dirty="0"/>
              <a:t> dialog box, in the </a:t>
            </a:r>
            <a:r>
              <a:rPr lang="en-US" b="1" dirty="0"/>
              <a:t>Line</a:t>
            </a:r>
            <a:r>
              <a:rPr lang="en-US" dirty="0"/>
              <a:t> </a:t>
            </a:r>
            <a:r>
              <a:rPr lang="en-US" b="1" dirty="0"/>
              <a:t>Color</a:t>
            </a:r>
            <a:r>
              <a:rPr lang="en-US" dirty="0"/>
              <a:t> tab, select </a:t>
            </a:r>
            <a:r>
              <a:rPr lang="en-US" b="1" dirty="0"/>
              <a:t>No</a:t>
            </a:r>
            <a:r>
              <a:rPr lang="en-US" dirty="0"/>
              <a:t> </a:t>
            </a:r>
            <a:r>
              <a:rPr lang="en-US" b="1" dirty="0"/>
              <a:t>Line</a:t>
            </a:r>
            <a:r>
              <a:rPr lang="en-US" dirty="0"/>
              <a:t>.</a:t>
            </a:r>
          </a:p>
          <a:p>
            <a:pPr marL="232943" indent="-232943">
              <a:buFont typeface="+mj-lt"/>
              <a:buAutoNum type="arabicPeriod"/>
            </a:pPr>
            <a:r>
              <a:rPr lang="en-US" dirty="0"/>
              <a:t>Select the second picture.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Bring to Front</a:t>
            </a:r>
            <a:r>
              <a:rPr lang="en-US" dirty="0"/>
              <a:t>.</a:t>
            </a:r>
          </a:p>
          <a:p>
            <a:endParaRPr lang="en-US" dirty="0"/>
          </a:p>
          <a:p>
            <a:r>
              <a:rPr lang="en-US" dirty="0"/>
              <a:t>To reproduce the text effects on this slide, do the following:</a:t>
            </a:r>
          </a:p>
          <a:p>
            <a:pPr marL="232943" indent="-232943">
              <a:buFont typeface="+mj-lt"/>
              <a:buAutoNum type="arabicPeriod"/>
            </a:pPr>
            <a:r>
              <a:rPr lang="en-US" dirty="0"/>
              <a:t>On the </a:t>
            </a:r>
            <a:r>
              <a:rPr lang="en-US" b="1" dirty="0"/>
              <a:t>Insert</a:t>
            </a:r>
            <a:r>
              <a:rPr lang="en-US" dirty="0"/>
              <a:t> tab, in the </a:t>
            </a:r>
            <a:r>
              <a:rPr lang="en-US" b="1" dirty="0"/>
              <a:t>Text</a:t>
            </a:r>
            <a:r>
              <a:rPr lang="en-US" dirty="0"/>
              <a:t> group, click </a:t>
            </a:r>
            <a:r>
              <a:rPr lang="en-US" b="1" dirty="0"/>
              <a:t>Text</a:t>
            </a:r>
            <a:r>
              <a:rPr lang="en-US" dirty="0"/>
              <a:t> </a:t>
            </a:r>
            <a:r>
              <a:rPr lang="en-US" b="1" dirty="0"/>
              <a:t>Box</a:t>
            </a:r>
            <a:r>
              <a:rPr lang="en-US" dirty="0"/>
              <a:t>, and then on the slide drag to draw your text box.</a:t>
            </a:r>
          </a:p>
          <a:p>
            <a:pPr marL="232943" indent="-232943" defTabSz="931774">
              <a:buFontTx/>
              <a:buAutoNum type="arabicPeriod"/>
              <a:defRPr/>
            </a:pPr>
            <a:r>
              <a:rPr lang="en-US" baseline="0" dirty="0" smtClean="0"/>
              <a:t>Enter text in the text box, and then select the text. On the </a:t>
            </a:r>
            <a:r>
              <a:rPr lang="en-US" b="1" baseline="0" dirty="0" smtClean="0"/>
              <a:t>Home</a:t>
            </a:r>
            <a:r>
              <a:rPr lang="en-US" baseline="0" dirty="0" smtClean="0"/>
              <a:t> tab, in the </a:t>
            </a:r>
            <a:r>
              <a:rPr lang="en-US" b="1" baseline="0" dirty="0" smtClean="0"/>
              <a:t>Font</a:t>
            </a:r>
            <a:r>
              <a:rPr lang="en-US" baseline="0" dirty="0" smtClean="0"/>
              <a:t> group, do the following:</a:t>
            </a:r>
          </a:p>
          <a:p>
            <a:pPr marL="698830" lvl="1" indent="-232943" defTabSz="931774">
              <a:buFont typeface="Arial" pitchFamily="34" charset="0"/>
              <a:buChar char="•"/>
              <a:defRPr/>
            </a:pPr>
            <a:r>
              <a:rPr lang="en-US" baseline="0" dirty="0" smtClean="0"/>
              <a:t>In the </a:t>
            </a:r>
            <a:r>
              <a:rPr lang="en-US" b="1" baseline="0" dirty="0" smtClean="0"/>
              <a:t>Font</a:t>
            </a:r>
            <a:r>
              <a:rPr lang="en-US" baseline="0" dirty="0" smtClean="0"/>
              <a:t> list, click </a:t>
            </a:r>
            <a:r>
              <a:rPr lang="en-US" b="1" baseline="0" dirty="0" smtClean="0"/>
              <a:t>Calisto MT.</a:t>
            </a:r>
            <a:endParaRPr lang="en-US" baseline="0" dirty="0" smtClean="0"/>
          </a:p>
          <a:p>
            <a:pPr marL="698830" lvl="1" indent="-232943" defTabSz="931774">
              <a:buFont typeface="Arial" pitchFamily="34" charset="0"/>
              <a:buChar char="•"/>
              <a:defRPr/>
            </a:pPr>
            <a:r>
              <a:rPr lang="en-US" baseline="0" dirty="0" smtClean="0"/>
              <a:t>In the </a:t>
            </a:r>
            <a:r>
              <a:rPr lang="en-US" b="1" baseline="0" dirty="0" smtClean="0"/>
              <a:t>Font</a:t>
            </a:r>
            <a:r>
              <a:rPr lang="en-US" baseline="0" dirty="0" smtClean="0"/>
              <a:t> </a:t>
            </a:r>
            <a:r>
              <a:rPr lang="en-US" b="1" baseline="0" dirty="0" smtClean="0"/>
              <a:t>Size</a:t>
            </a:r>
            <a:r>
              <a:rPr lang="en-US" baseline="0" dirty="0" smtClean="0"/>
              <a:t> list, click </a:t>
            </a:r>
            <a:r>
              <a:rPr lang="en-US" b="1" baseline="0" dirty="0" smtClean="0"/>
              <a:t>36 pt. </a:t>
            </a:r>
          </a:p>
          <a:p>
            <a:pPr marL="698830" lvl="1" indent="-232943" defTabSz="931774">
              <a:buFont typeface="Arial" pitchFamily="34" charset="0"/>
              <a:buChar char="•"/>
              <a:defRPr/>
            </a:pPr>
            <a:r>
              <a:rPr lang="en-US" b="0" baseline="0" dirty="0" smtClean="0"/>
              <a:t>Click </a:t>
            </a:r>
            <a:r>
              <a:rPr lang="en-US" b="1" baseline="0" dirty="0" smtClean="0"/>
              <a:t>Font</a:t>
            </a:r>
            <a:r>
              <a:rPr lang="en-US" b="0" baseline="0" dirty="0" smtClean="0"/>
              <a:t> </a:t>
            </a:r>
            <a:r>
              <a:rPr lang="en-US" b="1" baseline="0" dirty="0" smtClean="0"/>
              <a:t>Color</a:t>
            </a:r>
            <a:r>
              <a:rPr lang="en-US" b="0" baseline="0" dirty="0" smtClean="0"/>
              <a:t>, and then under </a:t>
            </a:r>
            <a:r>
              <a:rPr lang="en-US" b="1" baseline="0" dirty="0" smtClean="0"/>
              <a:t>Theme Colors </a:t>
            </a:r>
            <a:r>
              <a:rPr lang="en-US" b="0" baseline="0" dirty="0" smtClean="0"/>
              <a:t>click </a:t>
            </a:r>
            <a:r>
              <a:rPr lang="en-US" b="1" baseline="0" dirty="0" smtClean="0"/>
              <a:t>White, Background 1 </a:t>
            </a:r>
            <a:r>
              <a:rPr lang="en-US" b="0" baseline="0" dirty="0" smtClean="0"/>
              <a:t>(first row, first option from the left).</a:t>
            </a:r>
          </a:p>
          <a:p>
            <a:pPr marL="232943" indent="-232943">
              <a:buAutoNum type="arabicPeriod"/>
            </a:pPr>
            <a:r>
              <a:rPr lang="en-US" baseline="0" dirty="0" smtClean="0"/>
              <a:t>Position text over the least transparent part of the gradient.</a:t>
            </a:r>
          </a:p>
        </p:txBody>
      </p:sp>
      <p:sp>
        <p:nvSpPr>
          <p:cNvPr id="4" name="Slide Number Placeholder 3"/>
          <p:cNvSpPr>
            <a:spLocks noGrp="1"/>
          </p:cNvSpPr>
          <p:nvPr>
            <p:ph type="sldNum" sz="quarter" idx="10"/>
          </p:nvPr>
        </p:nvSpPr>
        <p:spPr/>
        <p:txBody>
          <a:bodyPr/>
          <a:lstStyle/>
          <a:p>
            <a:fld id="{1D5BEBE5-4EB7-49F8-BB12-29B9C3E34FCF}" type="slidenum">
              <a:rPr lang="en-US" smtClean="0"/>
              <a:t>1</a:t>
            </a:fld>
            <a:endParaRPr lang="en-US" dirty="0"/>
          </a:p>
        </p:txBody>
      </p:sp>
      <p:sp>
        <p:nvSpPr>
          <p:cNvPr id="5" name="Header Placeholder 4"/>
          <p:cNvSpPr>
            <a:spLocks noGrp="1"/>
          </p:cNvSpPr>
          <p:nvPr>
            <p:ph type="hdr" sz="quarter" idx="11"/>
          </p:nvPr>
        </p:nvSpPr>
        <p:spPr/>
        <p:txBody>
          <a:bodyPr/>
          <a:lstStyle/>
          <a:p>
            <a:r>
              <a:rPr lang="en-US" smtClean="0"/>
              <a:t>Center for Family Life and Recovery, Inc. EAP Orientation Notes</a:t>
            </a:r>
            <a:endParaRPr lang="en-US" dirty="0"/>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361183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16" name="Slide Number Placeholder 15"/>
          <p:cNvSpPr>
            <a:spLocks noGrp="1"/>
          </p:cNvSpPr>
          <p:nvPr>
            <p:ph type="sldNum" sz="quarter" idx="11"/>
          </p:nvPr>
        </p:nvSpPr>
        <p:spPr/>
        <p:txBody>
          <a:bodyPr/>
          <a:lstStyle/>
          <a:p>
            <a:fld id="{46F81571-9CD2-4F0A-ACBE-9116C7025F3F}"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15" name="Slide Number Placeholder 14"/>
          <p:cNvSpPr>
            <a:spLocks noGrp="1"/>
          </p:cNvSpPr>
          <p:nvPr>
            <p:ph type="sldNum" sz="quarter" idx="11"/>
          </p:nvPr>
        </p:nvSpPr>
        <p:spPr/>
        <p:txBody>
          <a:bodyPr/>
          <a:lstStyle/>
          <a:p>
            <a:fld id="{46F81571-9CD2-4F0A-ACBE-9116C7025F3F}"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13" name="Slide Number Placeholder 12"/>
          <p:cNvSpPr>
            <a:spLocks noGrp="1"/>
          </p:cNvSpPr>
          <p:nvPr>
            <p:ph type="sldNum" sz="quarter" idx="11"/>
          </p:nvPr>
        </p:nvSpPr>
        <p:spPr/>
        <p:txBody>
          <a:bodyPr/>
          <a:lstStyle/>
          <a:p>
            <a:fld id="{46F81571-9CD2-4F0A-ACBE-9116C7025F3F}"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9" name="Slide Number Placeholder 8"/>
          <p:cNvSpPr>
            <a:spLocks noGrp="1"/>
          </p:cNvSpPr>
          <p:nvPr>
            <p:ph type="sldNum" sz="quarter" idx="11"/>
          </p:nvPr>
        </p:nvSpPr>
        <p:spPr/>
        <p:txBody>
          <a:bodyPr/>
          <a:lstStyle/>
          <a:p>
            <a:fld id="{46F81571-9CD2-4F0A-ACBE-9116C7025F3F}"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15" name="Slide Number Placeholder 14"/>
          <p:cNvSpPr>
            <a:spLocks noGrp="1"/>
          </p:cNvSpPr>
          <p:nvPr>
            <p:ph type="sldNum" sz="quarter" idx="11"/>
          </p:nvPr>
        </p:nvSpPr>
        <p:spPr/>
        <p:txBody>
          <a:bodyPr/>
          <a:lstStyle/>
          <a:p>
            <a:fld id="{46F81571-9CD2-4F0A-ACBE-9116C7025F3F}"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8" name="Slide Number Placeholder 7"/>
          <p:cNvSpPr>
            <a:spLocks noGrp="1"/>
          </p:cNvSpPr>
          <p:nvPr>
            <p:ph type="sldNum" sz="quarter" idx="11"/>
          </p:nvPr>
        </p:nvSpPr>
        <p:spPr/>
        <p:txBody>
          <a:bodyPr/>
          <a:lstStyle/>
          <a:p>
            <a:fld id="{46F81571-9CD2-4F0A-ACBE-9116C7025F3F}"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6" name="Slide Number Placeholder 5"/>
          <p:cNvSpPr>
            <a:spLocks noGrp="1"/>
          </p:cNvSpPr>
          <p:nvPr>
            <p:ph type="sldNum" sz="quarter" idx="11"/>
          </p:nvPr>
        </p:nvSpPr>
        <p:spPr/>
        <p:txBody>
          <a:bodyPr/>
          <a:lstStyle/>
          <a:p>
            <a:fld id="{46F81571-9CD2-4F0A-ACBE-9116C7025F3F}"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16" name="Slide Number Placeholder 15"/>
          <p:cNvSpPr>
            <a:spLocks noGrp="1"/>
          </p:cNvSpPr>
          <p:nvPr>
            <p:ph type="sldNum" sz="quarter" idx="11"/>
          </p:nvPr>
        </p:nvSpPr>
        <p:spPr/>
        <p:txBody>
          <a:bodyPr/>
          <a:lstStyle/>
          <a:p>
            <a:fld id="{46F81571-9CD2-4F0A-ACBE-9116C7025F3F}"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14" name="Slide Number Placeholder 13"/>
          <p:cNvSpPr>
            <a:spLocks noGrp="1"/>
          </p:cNvSpPr>
          <p:nvPr>
            <p:ph type="sldNum" sz="quarter" idx="11"/>
          </p:nvPr>
        </p:nvSpPr>
        <p:spPr/>
        <p:txBody>
          <a:bodyPr/>
          <a:lstStyle/>
          <a:p>
            <a:fld id="{46F81571-9CD2-4F0A-ACBE-9116C7025F3F}"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AA7E55F-3E4F-4296-9D62-04D0896F9FEC}" type="datetimeFigureOut">
              <a:rPr lang="en-US" smtClean="0"/>
              <a:t>5/31/2016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6F81571-9CD2-4F0A-ACBE-9116C7025F3F}"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wdp"/><Relationship Id="rId5" Type="http://schemas.openxmlformats.org/officeDocument/2006/relationships/image" Target="../media/image2.jpeg"/><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425030" cy="6858000"/>
          </a:xfrm>
          <a:prstGeom prst="rect">
            <a:avLst/>
          </a:prstGeom>
          <a:solidFill>
            <a:srgbClr val="924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5">
            <a:grayscl/>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52738" r="-997"/>
          <a:stretch/>
        </p:blipFill>
        <p:spPr>
          <a:xfrm>
            <a:off x="5451306" y="23649"/>
            <a:ext cx="4480970" cy="6858000"/>
          </a:xfrm>
          <a:prstGeom prst="rect">
            <a:avLst/>
          </a:prstGeom>
        </p:spPr>
      </p:pic>
      <p:sp>
        <p:nvSpPr>
          <p:cNvPr id="4" name="Rectangle 3"/>
          <p:cNvSpPr/>
          <p:nvPr/>
        </p:nvSpPr>
        <p:spPr>
          <a:xfrm>
            <a:off x="-28034" y="-36786"/>
            <a:ext cx="5453064" cy="6894786"/>
          </a:xfrm>
          <a:prstGeom prst="rect">
            <a:avLst/>
          </a:prstGeom>
          <a:gradFill flip="none" rotWithShape="1">
            <a:gsLst>
              <a:gs pos="36000">
                <a:srgbClr val="924589"/>
              </a:gs>
              <a:gs pos="98000">
                <a:schemeClr val="accent1">
                  <a:tint val="44500"/>
                  <a:satMod val="160000"/>
                </a:schemeClr>
              </a:gs>
              <a:gs pos="100000">
                <a:schemeClr val="accent1">
                  <a:tint val="23500"/>
                  <a:satMod val="160000"/>
                </a:schemeClr>
              </a:gs>
            </a:gsLst>
            <a:lin ang="13500000" scaled="1"/>
            <a:tileRect/>
          </a:gra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pic>
        <p:nvPicPr>
          <p:cNvPr id="5" name="Picture 2" descr="F:\CFLR Design and Ideas\HomepageFINAL 2 6-2-12 (2)_cover photo.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33" b="100000" l="100" r="100000">
                        <a14:foregroundMark x1="90728" y1="30037" x2="90728" y2="30037"/>
                        <a14:foregroundMark x1="90927" y1="36996" x2="90927" y2="36996"/>
                        <a14:foregroundMark x1="91326" y1="42125" x2="91326" y2="42125"/>
                        <a14:foregroundMark x1="91525" y1="48718" x2="91525" y2="48718"/>
                        <a14:foregroundMark x1="91625" y1="54945" x2="91625" y2="54945"/>
                      </a14:backgroundRemoval>
                    </a14:imgEffect>
                  </a14:imgLayer>
                </a14:imgProps>
              </a:ext>
              <a:ext uri="{28A0092B-C50C-407E-A947-70E740481C1C}">
                <a14:useLocalDpi xmlns:a14="http://schemas.microsoft.com/office/drawing/2010/main" val="0"/>
              </a:ext>
            </a:extLst>
          </a:blip>
          <a:srcRect/>
          <a:stretch>
            <a:fillRect/>
          </a:stretch>
        </p:blipFill>
        <p:spPr bwMode="auto">
          <a:xfrm>
            <a:off x="-10791" y="-76199"/>
            <a:ext cx="9553575" cy="26765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V:\CFLR Logos\CFFLR 4c logo FINA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 y="2819400"/>
            <a:ext cx="4880992" cy="2825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60168" y="2736771"/>
            <a:ext cx="2602832" cy="2046714"/>
          </a:xfrm>
          <a:prstGeom prst="rect">
            <a:avLst/>
          </a:prstGeom>
          <a:noFill/>
        </p:spPr>
        <p:txBody>
          <a:bodyPr wrap="square" rtlCol="0">
            <a:spAutoFit/>
          </a:bodyPr>
          <a:lstStyle/>
          <a:p>
            <a:endParaRPr lang="en-US" sz="1000" b="1" dirty="0" smtClean="0">
              <a:latin typeface="+mj-lt"/>
              <a:cs typeface="Aharoni" pitchFamily="2" charset="-79"/>
            </a:endParaRPr>
          </a:p>
          <a:p>
            <a:endParaRPr lang="en-US" sz="1000" b="1" dirty="0">
              <a:latin typeface="+mj-lt"/>
              <a:cs typeface="Aharoni" pitchFamily="2" charset="-79"/>
            </a:endParaRPr>
          </a:p>
          <a:p>
            <a:endParaRPr lang="en-US" sz="1000" b="1" dirty="0" smtClean="0">
              <a:latin typeface="+mj-lt"/>
              <a:cs typeface="Aharoni" pitchFamily="2" charset="-79"/>
            </a:endParaRPr>
          </a:p>
          <a:p>
            <a:endParaRPr lang="en-US" sz="1000" b="1" dirty="0" smtClean="0">
              <a:latin typeface="+mj-lt"/>
              <a:cs typeface="Aharoni" pitchFamily="2" charset="-79"/>
            </a:endParaRPr>
          </a:p>
          <a:p>
            <a:r>
              <a:rPr lang="en-US" sz="2300" b="1" dirty="0" smtClean="0">
                <a:latin typeface="+mj-lt"/>
                <a:cs typeface="Aharoni" pitchFamily="2" charset="-79"/>
              </a:rPr>
              <a:t>Supervisory Referral for Management</a:t>
            </a:r>
            <a:endParaRPr lang="en-US" sz="2300" b="1" dirty="0">
              <a:latin typeface="+mj-lt"/>
              <a:cs typeface="Aharoni" pitchFamily="2" charset="-79"/>
            </a:endParaRPr>
          </a:p>
          <a:p>
            <a:endParaRPr lang="en-US" b="1" dirty="0" smtClean="0"/>
          </a:p>
        </p:txBody>
      </p:sp>
      <p:sp>
        <p:nvSpPr>
          <p:cNvPr id="9" name="TextBox 8"/>
          <p:cNvSpPr txBox="1"/>
          <p:nvPr/>
        </p:nvSpPr>
        <p:spPr>
          <a:xfrm>
            <a:off x="213770" y="5857726"/>
            <a:ext cx="5272630" cy="769441"/>
          </a:xfrm>
          <a:prstGeom prst="rect">
            <a:avLst/>
          </a:prstGeom>
          <a:noFill/>
        </p:spPr>
        <p:txBody>
          <a:bodyPr wrap="square" rtlCol="0">
            <a:spAutoFit/>
          </a:bodyPr>
          <a:lstStyle/>
          <a:p>
            <a:r>
              <a:rPr lang="en-US" sz="2600" b="1" dirty="0" smtClean="0">
                <a:latin typeface="+mj-lt"/>
                <a:cs typeface="Aharoni" pitchFamily="2" charset="-79"/>
              </a:rPr>
              <a:t>Employee Assistance Program</a:t>
            </a:r>
            <a:endParaRPr lang="en-US" sz="1500" b="1" dirty="0" smtClean="0">
              <a:latin typeface="+mj-lt"/>
              <a:cs typeface="Aharoni" pitchFamily="2" charset="-79"/>
            </a:endParaRPr>
          </a:p>
          <a:p>
            <a:endParaRPr lang="en-US" b="1" dirty="0" smtClean="0"/>
          </a:p>
        </p:txBody>
      </p:sp>
      <p:pic>
        <p:nvPicPr>
          <p:cNvPr id="10" name="s. slid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218248838"/>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5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1219200"/>
          </a:xfrm>
        </p:spPr>
        <p:txBody>
          <a:bodyPr/>
          <a:lstStyle/>
          <a:p>
            <a:r>
              <a:rPr lang="en-US" dirty="0" smtClean="0">
                <a:solidFill>
                  <a:srgbClr val="6D9E4C"/>
                </a:solidFill>
              </a:rPr>
              <a:t> Supervisory Referrals</a:t>
            </a:r>
            <a:endParaRPr lang="en-US" dirty="0">
              <a:solidFill>
                <a:srgbClr val="6D9E4C"/>
              </a:solidFill>
            </a:endParaRPr>
          </a:p>
        </p:txBody>
      </p:sp>
      <p:sp>
        <p:nvSpPr>
          <p:cNvPr id="3" name="Content Placeholder 2"/>
          <p:cNvSpPr>
            <a:spLocks noGrp="1"/>
          </p:cNvSpPr>
          <p:nvPr>
            <p:ph idx="1"/>
          </p:nvPr>
        </p:nvSpPr>
        <p:spPr>
          <a:xfrm>
            <a:off x="990600" y="2286000"/>
            <a:ext cx="7696200" cy="3810000"/>
          </a:xfrm>
        </p:spPr>
        <p:txBody>
          <a:bodyPr>
            <a:normAutofit/>
          </a:bodyPr>
          <a:lstStyle/>
          <a:p>
            <a:pPr>
              <a:buClr>
                <a:srgbClr val="ABBA52"/>
              </a:buClr>
            </a:pPr>
            <a:r>
              <a:rPr lang="en-US" sz="2400" dirty="0" smtClean="0"/>
              <a:t>Performance based</a:t>
            </a:r>
          </a:p>
          <a:p>
            <a:pPr>
              <a:buClr>
                <a:srgbClr val="ABBA52"/>
              </a:buClr>
            </a:pPr>
            <a:r>
              <a:rPr lang="en-US" sz="2400" dirty="0" smtClean="0"/>
              <a:t>Cannot determine termination</a:t>
            </a:r>
          </a:p>
          <a:p>
            <a:pPr>
              <a:buClr>
                <a:srgbClr val="ABBA52"/>
              </a:buClr>
            </a:pPr>
            <a:r>
              <a:rPr lang="en-US" sz="2400" dirty="0" smtClean="0"/>
              <a:t>A tool for supervisors and managers</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5572336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1219200"/>
          </a:xfrm>
        </p:spPr>
        <p:txBody>
          <a:bodyPr/>
          <a:lstStyle/>
          <a:p>
            <a:r>
              <a:rPr lang="en-US" dirty="0" smtClean="0">
                <a:solidFill>
                  <a:srgbClr val="6D9E4C"/>
                </a:solidFill>
              </a:rPr>
              <a:t>What Is It?</a:t>
            </a:r>
            <a:endParaRPr lang="en-US" dirty="0">
              <a:solidFill>
                <a:srgbClr val="6D9E4C"/>
              </a:solidFill>
            </a:endParaRPr>
          </a:p>
        </p:txBody>
      </p:sp>
      <p:sp>
        <p:nvSpPr>
          <p:cNvPr id="3" name="Content Placeholder 2"/>
          <p:cNvSpPr>
            <a:spLocks noGrp="1"/>
          </p:cNvSpPr>
          <p:nvPr>
            <p:ph idx="1"/>
          </p:nvPr>
        </p:nvSpPr>
        <p:spPr>
          <a:xfrm>
            <a:off x="990600" y="2286000"/>
            <a:ext cx="7696200" cy="3810000"/>
          </a:xfrm>
        </p:spPr>
        <p:txBody>
          <a:bodyPr>
            <a:normAutofit/>
          </a:bodyPr>
          <a:lstStyle/>
          <a:p>
            <a:pPr>
              <a:buClr>
                <a:srgbClr val="ABBA52"/>
              </a:buClr>
            </a:pPr>
            <a:endParaRPr lang="en-US" sz="2400" dirty="0" smtClean="0"/>
          </a:p>
          <a:p>
            <a:pPr>
              <a:buClr>
                <a:srgbClr val="ABBA52"/>
              </a:buClr>
            </a:pPr>
            <a:r>
              <a:rPr lang="en-US" sz="2400" dirty="0" smtClean="0"/>
              <a:t>A referral is</a:t>
            </a:r>
            <a:r>
              <a:rPr lang="en-US" sz="2400" dirty="0" smtClean="0">
                <a:effectLst>
                  <a:outerShdw blurRad="38100" dist="38100" dir="2700000" algn="tl">
                    <a:srgbClr val="000000">
                      <a:alpha val="43000"/>
                    </a:srgbClr>
                  </a:outerShdw>
                </a:effectLst>
              </a:rPr>
              <a:t> </a:t>
            </a:r>
            <a:r>
              <a:rPr lang="en-US" sz="2400" dirty="0">
                <a:effectLst>
                  <a:outerShdw blurRad="38100" dist="38100" dir="2700000" algn="tl">
                    <a:srgbClr val="000000">
                      <a:alpha val="43000"/>
                    </a:srgbClr>
                  </a:outerShdw>
                </a:effectLst>
              </a:rPr>
              <a:t>made by a client company supervisor regarding an employee declining in work performance. </a:t>
            </a:r>
            <a:endParaRPr lang="en-US" sz="2400" dirty="0"/>
          </a:p>
          <a:p>
            <a:pPr>
              <a:buClr>
                <a:srgbClr val="ABBA52"/>
              </a:buClr>
            </a:pPr>
            <a:r>
              <a:rPr lang="en-US" sz="2400" dirty="0" smtClean="0"/>
              <a:t> A confidential-compliance letter is sent to person making the referral; requests for telephonic updates may be received.</a:t>
            </a:r>
          </a:p>
          <a:p>
            <a:pPr>
              <a:buClr>
                <a:srgbClr val="ABBA52"/>
              </a:buClr>
            </a:pPr>
            <a:r>
              <a:rPr lang="en-US" sz="2400" dirty="0" smtClean="0">
                <a:effectLst>
                  <a:outerShdw blurRad="38100" dist="38100" dir="2700000" algn="tl">
                    <a:srgbClr val="000000">
                      <a:alpha val="43000"/>
                    </a:srgbClr>
                  </a:outerShdw>
                </a:effectLst>
              </a:rPr>
              <a:t>There is an instruction sheet located on the second page, which provides info on how to complete the referral. </a:t>
            </a:r>
          </a:p>
          <a:p>
            <a:pPr marL="18288" indent="0">
              <a:buClr>
                <a:srgbClr val="ABBA52"/>
              </a:buClr>
              <a:buNone/>
            </a:pPr>
            <a:endParaRPr lang="en-US" sz="2400" dirty="0" smtClean="0">
              <a:effectLst>
                <a:outerShdw blurRad="38100" dist="38100" dir="2700000" algn="tl">
                  <a:srgbClr val="000000">
                    <a:alpha val="43000"/>
                  </a:srgbClr>
                </a:outerShdw>
              </a:effectLst>
            </a:endParaRPr>
          </a:p>
          <a:p>
            <a:pPr>
              <a:buClr>
                <a:srgbClr val="ABBA52"/>
              </a:buClr>
            </a:pPr>
            <a:endParaRPr lang="en-US" sz="2400" dirty="0" smtClean="0"/>
          </a:p>
          <a:p>
            <a:pPr marL="18288" indent="0">
              <a:buClr>
                <a:srgbClr val="ABBA52"/>
              </a:buClr>
              <a:buNone/>
            </a:pPr>
            <a:endParaRPr lang="en-US" sz="2400" dirty="0"/>
          </a:p>
        </p:txBody>
      </p:sp>
      <p:pic>
        <p:nvPicPr>
          <p:cNvPr id="5" name="s 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64664026"/>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543800" cy="1219200"/>
          </a:xfrm>
        </p:spPr>
        <p:txBody>
          <a:bodyPr/>
          <a:lstStyle/>
          <a:p>
            <a:r>
              <a:rPr lang="en-US" dirty="0" smtClean="0">
                <a:solidFill>
                  <a:srgbClr val="6D9E4C"/>
                </a:solidFill>
              </a:rPr>
              <a:t>How To Make A Supervisory Referral</a:t>
            </a:r>
            <a:endParaRPr lang="en-US" dirty="0">
              <a:solidFill>
                <a:srgbClr val="6D9E4C"/>
              </a:solidFill>
            </a:endParaRPr>
          </a:p>
        </p:txBody>
      </p:sp>
      <p:sp>
        <p:nvSpPr>
          <p:cNvPr id="3" name="Content Placeholder 2"/>
          <p:cNvSpPr>
            <a:spLocks noGrp="1"/>
          </p:cNvSpPr>
          <p:nvPr>
            <p:ph idx="1"/>
          </p:nvPr>
        </p:nvSpPr>
        <p:spPr>
          <a:xfrm>
            <a:off x="990600" y="2286000"/>
            <a:ext cx="7696200" cy="3810000"/>
          </a:xfrm>
        </p:spPr>
        <p:txBody>
          <a:bodyPr>
            <a:normAutofit fontScale="92500"/>
          </a:bodyPr>
          <a:lstStyle/>
          <a:p>
            <a:pPr>
              <a:buClr>
                <a:srgbClr val="ABBA52"/>
              </a:buClr>
            </a:pPr>
            <a:r>
              <a:rPr lang="en-US" sz="2400" dirty="0" smtClean="0"/>
              <a:t>Meet with employee-have facts at the ready and documentation to reference</a:t>
            </a:r>
          </a:p>
          <a:p>
            <a:pPr>
              <a:buClr>
                <a:srgbClr val="ABBA52"/>
              </a:buClr>
            </a:pPr>
            <a:r>
              <a:rPr lang="en-US" sz="2400" dirty="0" smtClean="0"/>
              <a:t>Explain employee is being offered the EAP as a Supervisory Referral to change behavior</a:t>
            </a:r>
          </a:p>
          <a:p>
            <a:pPr>
              <a:buClr>
                <a:srgbClr val="ABBA52"/>
              </a:buClr>
            </a:pPr>
            <a:r>
              <a:rPr lang="en-US" sz="2400" dirty="0" smtClean="0"/>
              <a:t>Confidential-Voluntary-Free</a:t>
            </a:r>
          </a:p>
          <a:p>
            <a:pPr>
              <a:buClr>
                <a:srgbClr val="ABBA52"/>
              </a:buClr>
            </a:pPr>
            <a:r>
              <a:rPr lang="en-US" sz="2400" dirty="0" smtClean="0"/>
              <a:t>Give them brochure, ask them to call EAP to set up appointment. </a:t>
            </a:r>
            <a:r>
              <a:rPr lang="en-US" sz="2400" dirty="0" smtClean="0">
                <a:effectLst>
                  <a:outerShdw blurRad="38100" dist="38100" dir="2700000" algn="tl">
                    <a:srgbClr val="000000">
                      <a:alpha val="43000"/>
                    </a:srgbClr>
                  </a:outerShdw>
                </a:effectLst>
              </a:rPr>
              <a:t>In addition if </a:t>
            </a:r>
            <a:r>
              <a:rPr lang="en-US" sz="2400" dirty="0">
                <a:effectLst>
                  <a:outerShdw blurRad="38100" dist="38100" dir="2700000" algn="tl">
                    <a:srgbClr val="000000">
                      <a:alpha val="43000"/>
                    </a:srgbClr>
                  </a:outerShdw>
                </a:effectLst>
              </a:rPr>
              <a:t>a supervisory referral appointment is made, either the supervisor or the employee can call to make the appointment. EAP encourages employee to make the appointment to empower them to make and keep appointments</a:t>
            </a:r>
            <a:endParaRPr lang="en-US" sz="2400" dirty="0" smtClean="0"/>
          </a:p>
          <a:p>
            <a:pPr marL="18288" indent="0">
              <a:buClr>
                <a:srgbClr val="ABBA52"/>
              </a:buClr>
              <a:buNone/>
            </a:pPr>
            <a:endParaRPr lang="en-US" sz="2400" dirty="0"/>
          </a:p>
        </p:txBody>
      </p:sp>
      <p:pic>
        <p:nvPicPr>
          <p:cNvPr id="4" name="s. 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885679433"/>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6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1219200"/>
          </a:xfrm>
        </p:spPr>
        <p:txBody>
          <a:bodyPr/>
          <a:lstStyle/>
          <a:p>
            <a:r>
              <a:rPr lang="en-US" dirty="0" smtClean="0">
                <a:solidFill>
                  <a:srgbClr val="6D9E4C"/>
                </a:solidFill>
              </a:rPr>
              <a:t>Expectations of Supervisory Referrals</a:t>
            </a:r>
            <a:endParaRPr lang="en-US" dirty="0">
              <a:solidFill>
                <a:srgbClr val="6D9E4C"/>
              </a:solidFill>
            </a:endParaRPr>
          </a:p>
        </p:txBody>
      </p:sp>
      <p:sp>
        <p:nvSpPr>
          <p:cNvPr id="3" name="Content Placeholder 2"/>
          <p:cNvSpPr>
            <a:spLocks noGrp="1"/>
          </p:cNvSpPr>
          <p:nvPr>
            <p:ph idx="1"/>
          </p:nvPr>
        </p:nvSpPr>
        <p:spPr>
          <a:xfrm>
            <a:off x="990600" y="2286000"/>
            <a:ext cx="7696200" cy="3810000"/>
          </a:xfrm>
        </p:spPr>
        <p:txBody>
          <a:bodyPr>
            <a:normAutofit/>
          </a:bodyPr>
          <a:lstStyle/>
          <a:p>
            <a:pPr>
              <a:buClr>
                <a:srgbClr val="ABBA52"/>
              </a:buClr>
            </a:pPr>
            <a:endParaRPr lang="en-US" sz="2400" dirty="0" smtClean="0"/>
          </a:p>
          <a:p>
            <a:pPr>
              <a:buClr>
                <a:srgbClr val="ABBA52"/>
              </a:buClr>
            </a:pPr>
            <a:r>
              <a:rPr lang="en-US" sz="2400" dirty="0" smtClean="0"/>
              <a:t>2-3 sessions at minimum with EAP counselor, usually one every week</a:t>
            </a:r>
          </a:p>
          <a:p>
            <a:pPr>
              <a:buClr>
                <a:srgbClr val="ABBA52"/>
              </a:buClr>
            </a:pPr>
            <a:r>
              <a:rPr lang="en-US" sz="2400" dirty="0" smtClean="0"/>
              <a:t>A change in the performance concerns if employee is open to counseling and change</a:t>
            </a:r>
          </a:p>
          <a:p>
            <a:pPr>
              <a:buClr>
                <a:srgbClr val="ABBA52"/>
              </a:buClr>
            </a:pPr>
            <a:r>
              <a:rPr lang="en-US" sz="2400" dirty="0" smtClean="0"/>
              <a:t>A compliance or non compliance letter to HR at close of case</a:t>
            </a:r>
          </a:p>
          <a:p>
            <a:pPr>
              <a:buClr>
                <a:srgbClr val="ABBA52"/>
              </a:buClr>
            </a:pPr>
            <a:r>
              <a:rPr lang="en-US" sz="2400" dirty="0" smtClean="0"/>
              <a:t>Supervisors can request- telephonic updates from EAP counselors and release of certain information</a:t>
            </a:r>
          </a:p>
          <a:p>
            <a:pPr marL="18288" indent="0">
              <a:buClr>
                <a:srgbClr val="ABBA52"/>
              </a:buClr>
              <a:buNone/>
            </a:pPr>
            <a:endParaRPr lang="en-US" sz="2400"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996707443"/>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5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579" y="1066800"/>
            <a:ext cx="3987887" cy="2308324"/>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Center for Family Life and Recovery, Inc. </a:t>
            </a:r>
          </a:p>
          <a:p>
            <a:r>
              <a:rPr lang="en-US" dirty="0" smtClean="0">
                <a:effectLst>
                  <a:outerShdw blurRad="38100" dist="38100" dir="2700000" algn="tl">
                    <a:srgbClr val="000000">
                      <a:alpha val="43137"/>
                    </a:srgbClr>
                  </a:outerShdw>
                </a:effectLst>
              </a:rPr>
              <a:t>Employee Assistance Program </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Utica Office:</a:t>
            </a:r>
          </a:p>
          <a:p>
            <a:r>
              <a:rPr lang="en-US" dirty="0" smtClean="0"/>
              <a:t>Center for Family Life and Recovery, Inc.</a:t>
            </a:r>
          </a:p>
          <a:p>
            <a:r>
              <a:rPr lang="en-US" dirty="0" smtClean="0"/>
              <a:t>502 Court Street, Suite 401</a:t>
            </a:r>
          </a:p>
          <a:p>
            <a:r>
              <a:rPr lang="en-US" dirty="0" smtClean="0"/>
              <a:t>Utica, New York 13502</a:t>
            </a:r>
          </a:p>
          <a:p>
            <a:r>
              <a:rPr lang="en-US" dirty="0" smtClean="0"/>
              <a:t>315.733.1709</a:t>
            </a:r>
            <a:endParaRPr lang="en-US" dirty="0"/>
          </a:p>
        </p:txBody>
      </p:sp>
      <p:sp>
        <p:nvSpPr>
          <p:cNvPr id="4" name="TextBox 3"/>
          <p:cNvSpPr txBox="1"/>
          <p:nvPr/>
        </p:nvSpPr>
        <p:spPr>
          <a:xfrm>
            <a:off x="318579" y="3505200"/>
            <a:ext cx="5455917" cy="3323987"/>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Herkimer Office:</a:t>
            </a:r>
          </a:p>
          <a:p>
            <a:r>
              <a:rPr lang="en-US" dirty="0" smtClean="0"/>
              <a:t>Center for Family Life and Recovery, Inc.</a:t>
            </a:r>
          </a:p>
          <a:p>
            <a:r>
              <a:rPr lang="en-US" dirty="0" smtClean="0"/>
              <a:t>249 South Main Street</a:t>
            </a:r>
          </a:p>
          <a:p>
            <a:r>
              <a:rPr lang="en-US" dirty="0" smtClean="0"/>
              <a:t>Herkimer, New York 13350</a:t>
            </a:r>
          </a:p>
          <a:p>
            <a:endParaRPr lang="en-US" sz="2400" dirty="0">
              <a:solidFill>
                <a:srgbClr val="6D9E4C"/>
              </a:solidFill>
            </a:endParaRPr>
          </a:p>
          <a:p>
            <a:r>
              <a:rPr lang="en-US" sz="2400" dirty="0" smtClean="0">
                <a:solidFill>
                  <a:srgbClr val="6D9E4C"/>
                </a:solidFill>
              </a:rPr>
              <a:t>www.whenthereshelpthereshope.com</a:t>
            </a:r>
          </a:p>
          <a:p>
            <a:endParaRPr lang="en-US" dirty="0" smtClean="0"/>
          </a:p>
          <a:p>
            <a:r>
              <a:rPr lang="en-US" dirty="0" smtClean="0"/>
              <a:t>For locations 50+ miles from the Mohawk Valley Area,</a:t>
            </a:r>
          </a:p>
          <a:p>
            <a:r>
              <a:rPr lang="en-US" dirty="0" smtClean="0"/>
              <a:t>Please either contact your Human Resources Department </a:t>
            </a:r>
          </a:p>
          <a:p>
            <a:r>
              <a:rPr lang="en-US" dirty="0" smtClean="0"/>
              <a:t>or call EAP at 315.733.1726 or 1.800.729.6822 for more</a:t>
            </a:r>
          </a:p>
          <a:p>
            <a:r>
              <a:rPr lang="en-US" dirty="0"/>
              <a:t>i</a:t>
            </a:r>
            <a:r>
              <a:rPr lang="en-US" dirty="0" smtClean="0"/>
              <a:t>nformation on locations near you.</a:t>
            </a:r>
          </a:p>
        </p:txBody>
      </p:sp>
      <p:pic>
        <p:nvPicPr>
          <p:cNvPr id="6146" name="Picture 2" descr="F:\CFLR Design and Ideas\seedl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89126"/>
            <a:ext cx="3361620" cy="251621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5" name="Picture 2" descr="C:\Users\Public\Pictures\Sample Pictures\CFLR Logo Screensaver Graph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2265381"/>
            <a:ext cx="3392813" cy="19640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147" name="Picture 3" descr="F:\CFLR Design and Ideas\hands_104949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7617" y="4229404"/>
            <a:ext cx="2783213" cy="18583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12156626"/>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51932" y="6663596"/>
            <a:ext cx="292068" cy="184666"/>
          </a:xfrm>
          <a:prstGeom prst="rect">
            <a:avLst/>
          </a:prstGeom>
          <a:noFill/>
        </p:spPr>
        <p:txBody>
          <a:bodyPr wrap="none" rtlCol="0">
            <a:spAutoFit/>
          </a:bodyPr>
          <a:lstStyle/>
          <a:p>
            <a:r>
              <a:rPr lang="en-US" sz="600" dirty="0" smtClean="0">
                <a:solidFill>
                  <a:schemeClr val="bg1">
                    <a:lumMod val="75000"/>
                    <a:lumOff val="25000"/>
                  </a:schemeClr>
                </a:solidFill>
              </a:rPr>
              <a:t>LM</a:t>
            </a:r>
            <a:endParaRPr lang="en-US" sz="600" dirty="0">
              <a:solidFill>
                <a:schemeClr val="bg1">
                  <a:lumMod val="75000"/>
                  <a:lumOff val="25000"/>
                </a:schemeClr>
              </a:solidFill>
            </a:endParaRPr>
          </a:p>
        </p:txBody>
      </p:sp>
      <p:pic>
        <p:nvPicPr>
          <p:cNvPr id="2" name="Picture 2" descr="F:\CFLR Design and Ideas\HomepageFINAL 2 6-2-12 (2)_cover phot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3" b="100000" l="100" r="100000">
                        <a14:foregroundMark x1="90728" y1="30037" x2="90728" y2="30037"/>
                        <a14:foregroundMark x1="90927" y1="36996" x2="90927" y2="36996"/>
                        <a14:foregroundMark x1="91326" y1="42125" x2="91326" y2="42125"/>
                        <a14:foregroundMark x1="91525" y1="48718" x2="91525" y2="48718"/>
                        <a14:foregroundMark x1="91625" y1="54945" x2="91625" y2="54945"/>
                      </a14:backgroundRemoval>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91" y="-76199"/>
            <a:ext cx="9553575" cy="267652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050" name="Picture 2" descr="C:\Users\Public\Pictures\Sample Pictures\CFLR Logo Screensaver Graph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55" y="1439487"/>
            <a:ext cx="7634776"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412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Goudy Old Style"/>
        <a:ea typeface=""/>
        <a:cs typeface=""/>
      </a:majorFont>
      <a:minorFont>
        <a:latin typeface="Goudy Old Style"/>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10CD3C-631E-4F1C-A569-B942CC576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Apex</Template>
  <TotalTime>1022</TotalTime>
  <Words>1404</Words>
  <Application>Microsoft Office PowerPoint</Application>
  <PresentationFormat>On-screen Show (4:3)</PresentationFormat>
  <Paragraphs>103</Paragraphs>
  <Slides>7</Slides>
  <Notes>1</Notes>
  <HiddenSlides>0</HiddenSlides>
  <MMClips>6</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Elemental</vt:lpstr>
      <vt:lpstr>PowerPoint Presentation</vt:lpstr>
      <vt:lpstr> Supervisory Referrals</vt:lpstr>
      <vt:lpstr>What Is It?</vt:lpstr>
      <vt:lpstr>How To Make A Supervisory Referral</vt:lpstr>
      <vt:lpstr>Expectations of Supervisory Referrals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Martin</dc:creator>
  <dc:description>Picture effects, no animation.</dc:description>
  <cp:lastModifiedBy>Nathan Carentz</cp:lastModifiedBy>
  <cp:revision>190</cp:revision>
  <cp:lastPrinted>2013-02-21T16:13:56Z</cp:lastPrinted>
  <dcterms:created xsi:type="dcterms:W3CDTF">2012-07-18T17:10:02Z</dcterms:created>
  <dcterms:modified xsi:type="dcterms:W3CDTF">2016-05-31T19:18:50Z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TC018814409991</vt:lpwstr>
  </property>
</Properties>
</file>